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1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739" r:id="rId3"/>
    <p:sldId id="273" r:id="rId4"/>
    <p:sldId id="276" r:id="rId5"/>
    <p:sldId id="277" r:id="rId6"/>
    <p:sldId id="275" r:id="rId7"/>
    <p:sldId id="278" r:id="rId8"/>
    <p:sldId id="279" r:id="rId9"/>
    <p:sldId id="733" r:id="rId10"/>
    <p:sldId id="270" r:id="rId11"/>
    <p:sldId id="259" r:id="rId12"/>
    <p:sldId id="258" r:id="rId13"/>
    <p:sldId id="734" r:id="rId14"/>
    <p:sldId id="735" r:id="rId15"/>
    <p:sldId id="738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181"/>
    <a:srgbClr val="156082"/>
    <a:srgbClr val="43CDD9"/>
    <a:srgbClr val="303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9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Vignesh\SQL%20project%20-1\Top%203%20products%20-%20202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Vignesh\SQL%20project%20-1\Top%203%20products%20-%20202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Vignesh\SQL%20project%20-1\Top%203%20products%20-%202021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>
        <c:manualLayout>
          <c:xMode val="edge"/>
          <c:yMode val="edge"/>
          <c:x val="0"/>
          <c:y val="0"/>
          <c:w val="0.95747686988810621"/>
          <c:h val="0.90558930312516028"/>
        </c:manualLayout>
      </c:layout>
      <c:barChart>
        <c:barDir val="bar"/>
        <c:grouping val="stacked"/>
        <c:varyColors val="0"/>
        <c:ser>
          <c:idx val="0"/>
          <c:order val="0"/>
          <c:tx>
            <c:v>common records</c:v>
          </c:tx>
          <c:spPr>
            <a:solidFill>
              <a:srgbClr val="156082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lang="en-GB" sz="1400" b="0" i="0" u="none" strike="noStrike" kern="1200" baseline="0">
                    <a:solidFill>
                      <a:srgbClr val="FFFFFF"/>
                    </a:solidFill>
                    <a:latin typeface="Apto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numLit>
              <c:formatCode>General</c:formatCode>
              <c:ptCount val="2"/>
              <c:pt idx="0">
                <c:v>2020</c:v>
              </c:pt>
              <c:pt idx="1">
                <c:v>2021</c:v>
              </c:pt>
            </c:numLit>
          </c:cat>
          <c:val>
            <c:numLit>
              <c:formatCode>General</c:formatCode>
              <c:ptCount val="2"/>
              <c:pt idx="0">
                <c:v>232</c:v>
              </c:pt>
              <c:pt idx="1">
                <c:v>232</c:v>
              </c:pt>
            </c:numLit>
          </c:val>
          <c:extLst>
            <c:ext xmlns:c16="http://schemas.microsoft.com/office/drawing/2014/chart" uri="{C3380CC4-5D6E-409C-BE32-E72D297353CC}">
              <c16:uniqueId val="{00000000-F307-4EA7-99BC-9B2670D61057}"/>
            </c:ext>
          </c:extLst>
        </c:ser>
        <c:ser>
          <c:idx val="1"/>
          <c:order val="1"/>
          <c:tx>
            <c:v>new records</c:v>
          </c:tx>
          <c:spPr>
            <a:solidFill>
              <a:srgbClr val="E9713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307-4EA7-99BC-9B2670D61057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307-4EA7-99BC-9B2670D61057}"/>
              </c:ext>
            </c:extLst>
          </c:dPt>
          <c:dLbls>
            <c:dLbl>
              <c:idx val="0"/>
              <c:layout>
                <c:manualLayout>
                  <c:x val="0.10825600851696016"/>
                  <c:y val="7.581536729614613E-2"/>
                </c:manualLayout>
              </c:layout>
              <c:spPr>
                <a:solidFill>
                  <a:srgbClr val="FFFFFF"/>
                </a:solidFill>
                <a:ln w="9528">
                  <a:solidFill>
                    <a:srgbClr val="BFBFBF"/>
                  </a:solidFill>
                  <a:prstDash val="solid"/>
                </a:ln>
                <a:effectLst/>
              </c:spPr>
              <c:txPr>
                <a:bodyPr lIns="0" tIns="0" rIns="0" bIns="0"/>
                <a:lstStyle/>
                <a:p>
                  <a:pPr marL="0" marR="0" indent="0" algn="ctr" defTabSz="91440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tabLst/>
                    <a:defRPr lang="en-GB" sz="1400" b="0" i="0" u="none" strike="noStrike" kern="1200" baseline="0">
                      <a:solidFill>
                        <a:srgbClr val="595959"/>
                      </a:solidFill>
                      <a:latin typeface="Apto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F307-4EA7-99BC-9B2670D61057}"/>
                </c:ext>
              </c:extLst>
            </c:dLbl>
            <c:dLbl>
              <c:idx val="1"/>
              <c:layout>
                <c:manualLayout>
                  <c:x val="0.18615862004546047"/>
                  <c:y val="7.1184876456098889E-2"/>
                </c:manualLayout>
              </c:layout>
              <c:spPr>
                <a:solidFill>
                  <a:srgbClr val="FFFFFF"/>
                </a:solidFill>
                <a:ln w="9528">
                  <a:solidFill>
                    <a:srgbClr val="BFBFBF"/>
                  </a:solidFill>
                  <a:prstDash val="solid"/>
                </a:ln>
                <a:effectLst/>
              </c:spPr>
              <c:txPr>
                <a:bodyPr lIns="0" tIns="0" rIns="0" bIns="0"/>
                <a:lstStyle/>
                <a:p>
                  <a:pPr marL="0" marR="0" indent="0" algn="ctr" defTabSz="91440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tabLst/>
                    <a:defRPr lang="en-GB" sz="1400" b="0" i="0" u="none" strike="noStrike" kern="1200" baseline="0">
                      <a:solidFill>
                        <a:srgbClr val="595959"/>
                      </a:solidFill>
                      <a:latin typeface="Apto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F307-4EA7-99BC-9B2670D61057}"/>
                </c:ext>
              </c:extLst>
            </c:dLbl>
            <c:spPr>
              <a:solidFill>
                <a:srgbClr val="FFFFFF"/>
              </a:solidFill>
              <a:ln w="9528">
                <a:solidFill>
                  <a:srgbClr val="BFBFBF"/>
                </a:solidFill>
                <a:prstDash val="solid"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lang="en-GB" sz="1400" b="0" i="0" u="none" strike="noStrike" kern="1200" baseline="0">
                    <a:solidFill>
                      <a:srgbClr val="595959"/>
                    </a:solidFill>
                    <a:latin typeface="Apto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Lit>
              <c:formatCode>General</c:formatCode>
              <c:ptCount val="2"/>
              <c:pt idx="0">
                <c:v>2020</c:v>
              </c:pt>
              <c:pt idx="1">
                <c:v>2021</c:v>
              </c:pt>
            </c:numLit>
          </c:cat>
          <c:val>
            <c:numLit>
              <c:formatCode>General</c:formatCode>
              <c:ptCount val="2"/>
              <c:pt idx="0">
                <c:v>13</c:v>
              </c:pt>
              <c:pt idx="1">
                <c:v>102</c:v>
              </c:pt>
            </c:numLit>
          </c:val>
          <c:extLst>
            <c:ext xmlns:c16="http://schemas.microsoft.com/office/drawing/2014/chart" uri="{C3380CC4-5D6E-409C-BE32-E72D297353CC}">
              <c16:uniqueId val="{00000001-F307-4EA7-99BC-9B2670D610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4092927"/>
        <c:axId val="1044091967"/>
      </c:barChart>
      <c:valAx>
        <c:axId val="1044091967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044092927"/>
        <c:crosses val="autoZero"/>
        <c:crossBetween val="between"/>
      </c:valAx>
      <c:catAx>
        <c:axId val="1044092927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9528" cap="flat">
            <a:solidFill>
              <a:srgbClr val="D9D9D9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GB" sz="1000" b="0" i="0" u="none" strike="noStrike" kern="1200" baseline="0">
                <a:solidFill>
                  <a:srgbClr val="595959"/>
                </a:solidFill>
                <a:latin typeface="Aptos"/>
              </a:defRPr>
            </a:pPr>
            <a:endParaRPr lang="en-US"/>
          </a:p>
        </c:txPr>
        <c:crossAx val="1044091967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000" b="0" i="0" u="none" strike="noStrike" kern="1200" baseline="0">
          <a:solidFill>
            <a:srgbClr val="000000"/>
          </a:solidFill>
          <a:latin typeface="Aptos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/>
      <c:doughnutChart>
        <c:varyColors val="1"/>
        <c:ser>
          <c:idx val="0"/>
          <c:order val="0"/>
          <c:tx>
            <c:v>Change%</c:v>
          </c:tx>
          <c:spPr>
            <a:solidFill>
              <a:srgbClr val="43CDD9"/>
            </a:solidFill>
          </c:spPr>
          <c:dPt>
            <c:idx val="0"/>
            <c:bubble3D val="0"/>
            <c:spPr>
              <a:solidFill>
                <a:srgbClr val="43CDD9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2BB6-4852-B4A6-851065A3C158}"/>
              </c:ext>
            </c:extLst>
          </c:dPt>
          <c:dPt>
            <c:idx val="1"/>
            <c:bubble3D val="0"/>
            <c:spPr>
              <a:solidFill>
                <a:srgbClr val="30353F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2BB6-4852-B4A6-851065A3C158}"/>
              </c:ext>
            </c:extLst>
          </c:dPt>
          <c:dPt>
            <c:idx val="2"/>
            <c:bubble3D val="0"/>
            <c:spPr>
              <a:solidFill>
                <a:srgbClr val="667181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2BB6-4852-B4A6-851065A3C158}"/>
              </c:ext>
            </c:extLst>
          </c:dPt>
          <c:cat>
            <c:strLit>
              <c:ptCount val="3"/>
              <c:pt idx="0">
                <c:v>Retailer</c:v>
              </c:pt>
              <c:pt idx="1">
                <c:v>Direct</c:v>
              </c:pt>
              <c:pt idx="2">
                <c:v>Distributor</c:v>
              </c:pt>
            </c:strLit>
          </c:cat>
          <c:val>
            <c:numLit>
              <c:formatCode>General</c:formatCode>
              <c:ptCount val="3"/>
              <c:pt idx="0">
                <c:v>73.236813648924667</c:v>
              </c:pt>
              <c:pt idx="1">
                <c:v>15.469181785413914</c:v>
              </c:pt>
              <c:pt idx="2">
                <c:v>11.294004565661421</c:v>
              </c:pt>
            </c:numLit>
          </c:val>
          <c:extLst>
            <c:ext xmlns:c16="http://schemas.microsoft.com/office/drawing/2014/chart" uri="{C3380CC4-5D6E-409C-BE32-E72D297353CC}">
              <c16:uniqueId val="{00000000-2BB6-4852-B4A6-851065A3C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75"/>
      </c:doughnutChart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197" b="0" i="0" u="none" strike="noStrike" kern="1200" baseline="0">
          <a:solidFill>
            <a:srgbClr val="000000"/>
          </a:solidFill>
          <a:latin typeface="Aptos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82110783516604158"/>
          <c:y val="0.36147130044778836"/>
          <c:w val="0.13121798859801395"/>
          <c:h val="0.35344060969095875"/>
        </c:manualLayout>
      </c:layout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197" b="0" i="0" u="none" strike="noStrike" kern="1200" baseline="0">
              <a:solidFill>
                <a:srgbClr val="595959"/>
              </a:solidFill>
              <a:latin typeface="Segoe UI Light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197" b="0" i="0" u="none" strike="noStrike" kern="1200" baseline="0">
          <a:solidFill>
            <a:srgbClr val="000000"/>
          </a:solidFill>
          <a:latin typeface="Segoe UI Light"/>
        </a:defRPr>
      </a:pPr>
      <a:endParaRPr lang="en-US"/>
    </a:p>
  </c:txPr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v>Change%</c:v>
          </c:tx>
          <c:spPr>
            <a:solidFill>
              <a:srgbClr val="43CDD9"/>
            </a:solidFill>
          </c:spPr>
          <c:dPt>
            <c:idx val="0"/>
            <c:bubble3D val="0"/>
            <c:spPr>
              <a:solidFill>
                <a:srgbClr val="43CDD9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5747-4922-9FB0-38534E3EF9CB}"/>
              </c:ext>
            </c:extLst>
          </c:dPt>
          <c:dPt>
            <c:idx val="1"/>
            <c:bubble3D val="0"/>
            <c:spPr>
              <a:solidFill>
                <a:srgbClr val="30353F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5747-4922-9FB0-38534E3EF9CB}"/>
              </c:ext>
            </c:extLst>
          </c:dPt>
          <c:dPt>
            <c:idx val="2"/>
            <c:bubble3D val="0"/>
            <c:spPr>
              <a:solidFill>
                <a:srgbClr val="667181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5747-4922-9FB0-38534E3EF9CB}"/>
              </c:ext>
            </c:extLst>
          </c:dPt>
          <c:cat>
            <c:strLit>
              <c:ptCount val="3"/>
              <c:pt idx="0">
                <c:v>Retailer</c:v>
              </c:pt>
              <c:pt idx="1">
                <c:v>Direct</c:v>
              </c:pt>
              <c:pt idx="2">
                <c:v>Distributor</c:v>
              </c:pt>
            </c:strLit>
          </c:cat>
          <c:val>
            <c:numLit>
              <c:formatCode>General</c:formatCode>
              <c:ptCount val="3"/>
              <c:pt idx="0">
                <c:v>73.236813648924667</c:v>
              </c:pt>
              <c:pt idx="1">
                <c:v>15.469181785413914</c:v>
              </c:pt>
              <c:pt idx="2">
                <c:v>11.294004565661421</c:v>
              </c:pt>
            </c:numLit>
          </c:val>
          <c:extLst>
            <c:ext xmlns:c16="http://schemas.microsoft.com/office/drawing/2014/chart" uri="{C3380CC4-5D6E-409C-BE32-E72D297353CC}">
              <c16:uniqueId val="{00000006-5747-4922-9FB0-38534E3EF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75"/>
      </c:doughnutChart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197" b="0" i="0" u="none" strike="noStrike" kern="1200" baseline="0">
          <a:solidFill>
            <a:srgbClr val="000000"/>
          </a:solidFill>
          <a:latin typeface="Aptos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Network &amp; Storage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'Top 3 products - 2021'!$C$2:$C$4</c:f>
              <c:strCache>
                <c:ptCount val="3"/>
                <c:pt idx="0">
                  <c:v>AQ Pen Drive 2 IN 1</c:v>
                </c:pt>
                <c:pt idx="1">
                  <c:v>AQ Pen Drive DRC</c:v>
                </c:pt>
                <c:pt idx="2">
                  <c:v>AQ Pen Drive DRC</c:v>
                </c:pt>
              </c:strCache>
            </c:strRef>
          </c:cat>
          <c:val>
            <c:numRef>
              <c:f>'Top 3 products - 2021'!$D$2:$D$4</c:f>
              <c:numCache>
                <c:formatCode>General</c:formatCode>
                <c:ptCount val="3"/>
                <c:pt idx="0">
                  <c:v>701373</c:v>
                </c:pt>
                <c:pt idx="1">
                  <c:v>688003</c:v>
                </c:pt>
                <c:pt idx="2">
                  <c:v>676245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1-4AE7-8AD2-3F531DDFC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4938704"/>
        <c:axId val="1084929584"/>
      </c:barChart>
      <c:catAx>
        <c:axId val="108493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929584"/>
        <c:crosses val="autoZero"/>
        <c:auto val="1"/>
        <c:lblAlgn val="ctr"/>
        <c:lblOffset val="100"/>
        <c:noMultiLvlLbl val="0"/>
      </c:catAx>
      <c:valAx>
        <c:axId val="1084929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8493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Peripherals &amp; Accessories</a:t>
            </a:r>
          </a:p>
        </c:rich>
      </c:tx>
      <c:layout>
        <c:manualLayout>
          <c:xMode val="edge"/>
          <c:yMode val="edge"/>
          <c:x val="0.27320071683880071"/>
          <c:y val="2.99775050690308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2990017796851854E-2"/>
          <c:y val="8.6511572699496248E-2"/>
          <c:w val="0.92118496737243827"/>
          <c:h val="0.7837711431613015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'Top 3 products - 2021'!$C$5:$C$7</c:f>
              <c:strCache>
                <c:ptCount val="3"/>
                <c:pt idx="0">
                  <c:v>AQ Gamers Ms</c:v>
                </c:pt>
                <c:pt idx="1">
                  <c:v>AQ Maxima Ms</c:v>
                </c:pt>
                <c:pt idx="2">
                  <c:v>AQ Maxima Ms</c:v>
                </c:pt>
              </c:strCache>
            </c:strRef>
          </c:cat>
          <c:val>
            <c:numRef>
              <c:f>'Top 3 products - 2021'!$D$5:$D$7</c:f>
              <c:numCache>
                <c:formatCode>General</c:formatCode>
                <c:ptCount val="3"/>
                <c:pt idx="0">
                  <c:v>428498</c:v>
                </c:pt>
                <c:pt idx="1">
                  <c:v>419865</c:v>
                </c:pt>
                <c:pt idx="2">
                  <c:v>419471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09-46AA-9D23-D463501BE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4928624"/>
        <c:axId val="1084936304"/>
      </c:barChart>
      <c:catAx>
        <c:axId val="108492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936304"/>
        <c:crosses val="autoZero"/>
        <c:auto val="1"/>
        <c:lblAlgn val="ctr"/>
        <c:lblOffset val="100"/>
        <c:noMultiLvlLbl val="0"/>
      </c:catAx>
      <c:valAx>
        <c:axId val="1084936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8492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Notebook &amp; Desktop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'Top 3 products - 2021'!$C$8:$C$10</c:f>
              <c:strCache>
                <c:ptCount val="3"/>
                <c:pt idx="0">
                  <c:v>AQ Digit</c:v>
                </c:pt>
                <c:pt idx="1">
                  <c:v>AQ Velocity</c:v>
                </c:pt>
                <c:pt idx="2">
                  <c:v>AQ Digit</c:v>
                </c:pt>
              </c:strCache>
            </c:strRef>
          </c:cat>
          <c:val>
            <c:numRef>
              <c:f>'Top 3 products - 2021'!$D$8:$D$10</c:f>
              <c:numCache>
                <c:formatCode>General</c:formatCode>
                <c:ptCount val="3"/>
                <c:pt idx="0">
                  <c:v>17434</c:v>
                </c:pt>
                <c:pt idx="1">
                  <c:v>17280</c:v>
                </c:pt>
                <c:pt idx="2">
                  <c:v>17275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4-4073-9B4D-86B4A9538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4932944"/>
        <c:axId val="1084946384"/>
      </c:barChart>
      <c:catAx>
        <c:axId val="108493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946384"/>
        <c:crosses val="autoZero"/>
        <c:auto val="1"/>
        <c:lblAlgn val="ctr"/>
        <c:lblOffset val="100"/>
        <c:noMultiLvlLbl val="0"/>
      </c:catAx>
      <c:valAx>
        <c:axId val="1084946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8493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/>
      <c:radarChart>
        <c:radarStyle val="marker"/>
        <c:varyColors val="0"/>
        <c:ser>
          <c:idx val="0"/>
          <c:order val="0"/>
          <c:tx>
            <c:v>pct_dif</c:v>
          </c:tx>
          <c:spPr>
            <a:ln w="28575" cap="rnd">
              <a:solidFill>
                <a:srgbClr val="156082"/>
              </a:solidFill>
              <a:prstDash val="solid"/>
              <a:round/>
            </a:ln>
          </c:spPr>
          <c:marker>
            <c:symbol val="circle"/>
            <c:size val="5"/>
          </c:marker>
          <c:cat>
            <c:strLit>
              <c:ptCount val="6"/>
              <c:pt idx="0">
                <c:v>Notebook</c:v>
              </c:pt>
              <c:pt idx="1">
                <c:v>Accessories</c:v>
              </c:pt>
              <c:pt idx="2">
                <c:v>Peripherals</c:v>
              </c:pt>
              <c:pt idx="3">
                <c:v>Desktop</c:v>
              </c:pt>
              <c:pt idx="4">
                <c:v>Storage</c:v>
              </c:pt>
              <c:pt idx="5">
                <c:v>Networking</c:v>
              </c:pt>
            </c:strLit>
          </c:cat>
          <c:val>
            <c:numLit>
              <c:formatCode>General</c:formatCode>
              <c:ptCount val="6"/>
              <c:pt idx="0">
                <c:v>17.391300000000001</c:v>
              </c:pt>
              <c:pt idx="1">
                <c:v>49.275399999999998</c:v>
              </c:pt>
              <c:pt idx="2">
                <c:v>27.118600000000001</c:v>
              </c:pt>
              <c:pt idx="3">
                <c:v>214.28569999999999</c:v>
              </c:pt>
              <c:pt idx="4">
                <c:v>41.666699999999999</c:v>
              </c:pt>
              <c:pt idx="5">
                <c:v>50</c:v>
              </c:pt>
            </c:numLit>
          </c:val>
          <c:extLst>
            <c:ext xmlns:c16="http://schemas.microsoft.com/office/drawing/2014/chart" uri="{C3380CC4-5D6E-409C-BE32-E72D297353CC}">
              <c16:uniqueId val="{00000000-6B30-4BB8-A2DD-66FE3C25FA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4094367"/>
        <c:axId val="1044093887"/>
      </c:radarChart>
      <c:valAx>
        <c:axId val="1044093887"/>
        <c:scaling>
          <c:orientation val="minMax"/>
        </c:scaling>
        <c:delete val="1"/>
        <c:axPos val="l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crossAx val="1044094367"/>
        <c:crosses val="autoZero"/>
        <c:crossBetween val="between"/>
      </c:valAx>
      <c:catAx>
        <c:axId val="104409436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D9D9D9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050" b="1" i="0" u="none" strike="noStrike" kern="1200" baseline="0">
                <a:solidFill>
                  <a:srgbClr val="595959"/>
                </a:solidFill>
                <a:latin typeface="Aptos"/>
              </a:defRPr>
            </a:pPr>
            <a:endParaRPr lang="en-US"/>
          </a:p>
        </c:txPr>
        <c:crossAx val="1044093887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000" b="0" i="0" u="none" strike="noStrike" kern="1200" baseline="0">
          <a:solidFill>
            <a:srgbClr val="000000"/>
          </a:solidFill>
          <a:latin typeface="Apto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/>
      <c:doughnutChart>
        <c:varyColors val="1"/>
        <c:ser>
          <c:idx val="0"/>
          <c:order val="0"/>
          <c:tx>
            <c:v>Sales</c:v>
          </c:tx>
          <c:dPt>
            <c:idx val="0"/>
            <c:bubble3D val="0"/>
            <c:spPr>
              <a:solidFill>
                <a:srgbClr val="30353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D05A-4067-9910-6CF5FB1F7DF4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D05A-4067-9910-6CF5FB1F7DF4}"/>
              </c:ext>
            </c:extLst>
          </c:dPt>
          <c:dPt>
            <c:idx val="2"/>
            <c:bubble3D val="0"/>
            <c:spPr>
              <a:solidFill>
                <a:srgbClr val="297FD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D05A-4067-9910-6CF5FB1F7DF4}"/>
              </c:ext>
            </c:extLst>
          </c:dPt>
          <c:dPt>
            <c:idx val="3"/>
            <c:bubble3D val="0"/>
            <c:spPr>
              <a:solidFill>
                <a:srgbClr val="7F8FA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D05A-4067-9910-6CF5FB1F7DF4}"/>
              </c:ext>
            </c:extLst>
          </c:dPt>
          <c:cat>
            <c:strLit>
              <c:ptCount val="4"/>
              <c:pt idx="0">
                <c:v>1st Qtr</c:v>
              </c:pt>
              <c:pt idx="1">
                <c:v>2nd Qtr</c:v>
              </c:pt>
            </c:strLit>
          </c:cat>
          <c:val>
            <c:numLit>
              <c:formatCode>General</c:formatCode>
              <c:ptCount val="4"/>
              <c:pt idx="0">
                <c:v>9</c:v>
              </c:pt>
              <c:pt idx="1">
                <c:v>1</c:v>
              </c:pt>
              <c:pt idx="2">
                <c:v>0</c:v>
              </c:pt>
              <c:pt idx="3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D05A-4067-9910-6CF5FB1F7D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65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197" b="0" i="0" u="none" strike="noStrike" kern="1200" baseline="0">
          <a:solidFill>
            <a:srgbClr val="000000"/>
          </a:solidFill>
          <a:latin typeface="Segoe UI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/>
      <c:doughnutChart>
        <c:varyColors val="1"/>
        <c:ser>
          <c:idx val="0"/>
          <c:order val="0"/>
          <c:tx>
            <c:v>Sales</c:v>
          </c:tx>
          <c:dPt>
            <c:idx val="0"/>
            <c:bubble3D val="0"/>
            <c:spPr>
              <a:solidFill>
                <a:srgbClr val="BABAB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1722-4D7A-8645-6EEB74C12E0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1722-4D7A-8645-6EEB74C12E07}"/>
              </c:ext>
            </c:extLst>
          </c:dPt>
          <c:dPt>
            <c:idx val="2"/>
            <c:bubble3D val="0"/>
            <c:spPr>
              <a:solidFill>
                <a:srgbClr val="297FD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1722-4D7A-8645-6EEB74C12E07}"/>
              </c:ext>
            </c:extLst>
          </c:dPt>
          <c:dPt>
            <c:idx val="3"/>
            <c:bubble3D val="0"/>
            <c:spPr>
              <a:solidFill>
                <a:srgbClr val="7F8FA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1722-4D7A-8645-6EEB74C12E07}"/>
              </c:ext>
            </c:extLst>
          </c:dPt>
          <c:cat>
            <c:strLit>
              <c:ptCount val="4"/>
              <c:pt idx="0">
                <c:v>1st Qtr</c:v>
              </c:pt>
              <c:pt idx="1">
                <c:v>2nd Qtr</c:v>
              </c:pt>
            </c:strLit>
          </c:cat>
          <c:val>
            <c:numLit>
              <c:formatCode>General</c:formatCode>
              <c:ptCount val="4"/>
              <c:pt idx="0">
                <c:v>3</c:v>
              </c:pt>
              <c:pt idx="1">
                <c:v>7</c:v>
              </c:pt>
              <c:pt idx="2">
                <c:v>0</c:v>
              </c:pt>
              <c:pt idx="3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1722-4D7A-8645-6EEB74C12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65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197" b="0" i="0" u="none" strike="noStrike" kern="1200" baseline="0">
          <a:solidFill>
            <a:srgbClr val="000000"/>
          </a:solidFill>
          <a:latin typeface="Segoe UI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Series 1</c:v>
          </c:tx>
          <c:spPr>
            <a:solidFill>
              <a:srgbClr val="156082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197" b="0" i="0" u="none" strike="noStrike" kern="1200" baseline="0">
                    <a:solidFill>
                      <a:srgbClr val="404040"/>
                    </a:solidFill>
                    <a:latin typeface="Apto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Lit>
              <c:ptCount val="5"/>
              <c:pt idx="0">
                <c:v>Flipkart</c:v>
              </c:pt>
              <c:pt idx="1">
                <c:v>Viveks</c:v>
              </c:pt>
              <c:pt idx="2">
                <c:v>Ezone</c:v>
              </c:pt>
              <c:pt idx="3">
                <c:v>Croma</c:v>
              </c:pt>
              <c:pt idx="4">
                <c:v>Amazon</c:v>
              </c:pt>
            </c:strLit>
          </c:cat>
          <c:val>
            <c:numLit>
              <c:formatCode>General</c:formatCode>
              <c:ptCount val="5"/>
              <c:pt idx="0">
                <c:v>30.83</c:v>
              </c:pt>
              <c:pt idx="1">
                <c:v>30.38</c:v>
              </c:pt>
              <c:pt idx="2">
                <c:v>30.28</c:v>
              </c:pt>
              <c:pt idx="3">
                <c:v>30.25</c:v>
              </c:pt>
              <c:pt idx="4">
                <c:v>29.33</c:v>
              </c:pt>
            </c:numLit>
          </c:val>
          <c:extLst>
            <c:ext xmlns:c16="http://schemas.microsoft.com/office/drawing/2014/chart" uri="{C3380CC4-5D6E-409C-BE32-E72D297353CC}">
              <c16:uniqueId val="{00000000-C90C-4229-8648-032BC6758B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4098207"/>
        <c:axId val="1044104927"/>
      </c:barChart>
      <c:valAx>
        <c:axId val="1044104927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044098207"/>
        <c:crosses val="autoZero"/>
        <c:crossBetween val="between"/>
      </c:valAx>
      <c:catAx>
        <c:axId val="104409820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D9D9D9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197" b="0" i="0" u="none" strike="noStrike" kern="1200" baseline="0">
                <a:solidFill>
                  <a:srgbClr val="595959"/>
                </a:solidFill>
                <a:latin typeface="Aptos"/>
              </a:defRPr>
            </a:pPr>
            <a:endParaRPr lang="en-US"/>
          </a:p>
        </c:txPr>
        <c:crossAx val="1044104927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330" b="0" i="0" u="none" strike="noStrike" kern="1200" baseline="0">
          <a:solidFill>
            <a:srgbClr val="000000"/>
          </a:solidFill>
          <a:latin typeface="Aptos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/>
      <c:areaChart>
        <c:grouping val="stacked"/>
        <c:varyColors val="0"/>
        <c:ser>
          <c:idx val="0"/>
          <c:order val="0"/>
          <c:tx>
            <c:v>gross_sale_amount_mln</c:v>
          </c:tx>
          <c:spPr>
            <a:solidFill>
              <a:srgbClr val="156082"/>
            </a:solidFill>
            <a:ln>
              <a:noFill/>
            </a:ln>
          </c:spPr>
          <c:dPt>
            <c:idx val="0"/>
            <c:bubble3D val="0"/>
            <c:spPr>
              <a:solidFill>
                <a:srgbClr val="15608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6858-4C7C-B147-4D91582F5D70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6858-4C7C-B147-4D91582F5D70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3-6858-4C7C-B147-4D91582F5D70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4-6858-4C7C-B147-4D91582F5D70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5-6858-4C7C-B147-4D91582F5D70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6-6858-4C7C-B147-4D91582F5D70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7-6858-4C7C-B147-4D91582F5D70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8-6858-4C7C-B147-4D91582F5D70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9-6858-4C7C-B147-4D91582F5D70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A-6858-4C7C-B147-4D91582F5D70}"/>
              </c:ext>
            </c:extLst>
          </c:dPt>
          <c:dPt>
            <c:idx val="10"/>
            <c:bubble3D val="0"/>
            <c:extLst>
              <c:ext xmlns:c16="http://schemas.microsoft.com/office/drawing/2014/chart" uri="{C3380CC4-5D6E-409C-BE32-E72D297353CC}">
                <c16:uniqueId val="{0000000B-6858-4C7C-B147-4D91582F5D70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C-6858-4C7C-B147-4D91582F5D70}"/>
              </c:ext>
            </c:extLst>
          </c:dPt>
          <c:dPt>
            <c:idx val="12"/>
            <c:bubble3D val="0"/>
            <c:extLst>
              <c:ext xmlns:c16="http://schemas.microsoft.com/office/drawing/2014/chart" uri="{C3380CC4-5D6E-409C-BE32-E72D297353CC}">
                <c16:uniqueId val="{0000000D-6858-4C7C-B147-4D91582F5D70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E-6858-4C7C-B147-4D91582F5D70}"/>
              </c:ext>
            </c:extLst>
          </c:dPt>
          <c:dPt>
            <c:idx val="14"/>
            <c:bubble3D val="0"/>
            <c:extLst>
              <c:ext xmlns:c16="http://schemas.microsoft.com/office/drawing/2014/chart" uri="{C3380CC4-5D6E-409C-BE32-E72D297353CC}">
                <c16:uniqueId val="{0000000F-6858-4C7C-B147-4D91582F5D70}"/>
              </c:ext>
            </c:extLst>
          </c:dPt>
          <c:dPt>
            <c:idx val="15"/>
            <c:bubble3D val="0"/>
            <c:extLst>
              <c:ext xmlns:c16="http://schemas.microsoft.com/office/drawing/2014/chart" uri="{C3380CC4-5D6E-409C-BE32-E72D297353CC}">
                <c16:uniqueId val="{00000010-6858-4C7C-B147-4D91582F5D70}"/>
              </c:ext>
            </c:extLst>
          </c:dPt>
          <c:dPt>
            <c:idx val="16"/>
            <c:bubble3D val="0"/>
            <c:extLst>
              <c:ext xmlns:c16="http://schemas.microsoft.com/office/drawing/2014/chart" uri="{C3380CC4-5D6E-409C-BE32-E72D297353CC}">
                <c16:uniqueId val="{00000011-6858-4C7C-B147-4D91582F5D70}"/>
              </c:ext>
            </c:extLst>
          </c:dPt>
          <c:dPt>
            <c:idx val="17"/>
            <c:bubble3D val="0"/>
            <c:extLst>
              <c:ext xmlns:c16="http://schemas.microsoft.com/office/drawing/2014/chart" uri="{C3380CC4-5D6E-409C-BE32-E72D297353CC}">
                <c16:uniqueId val="{00000012-6858-4C7C-B147-4D91582F5D70}"/>
              </c:ext>
            </c:extLst>
          </c:dPt>
          <c:dPt>
            <c:idx val="18"/>
            <c:bubble3D val="0"/>
            <c:extLst>
              <c:ext xmlns:c16="http://schemas.microsoft.com/office/drawing/2014/chart" uri="{C3380CC4-5D6E-409C-BE32-E72D297353CC}">
                <c16:uniqueId val="{00000013-6858-4C7C-B147-4D91582F5D70}"/>
              </c:ext>
            </c:extLst>
          </c:dPt>
          <c:dPt>
            <c:idx val="19"/>
            <c:bubble3D val="0"/>
            <c:extLst>
              <c:ext xmlns:c16="http://schemas.microsoft.com/office/drawing/2014/chart" uri="{C3380CC4-5D6E-409C-BE32-E72D297353CC}">
                <c16:uniqueId val="{00000014-6858-4C7C-B147-4D91582F5D70}"/>
              </c:ext>
            </c:extLst>
          </c:dPt>
          <c:dPt>
            <c:idx val="20"/>
            <c:bubble3D val="0"/>
            <c:extLst>
              <c:ext xmlns:c16="http://schemas.microsoft.com/office/drawing/2014/chart" uri="{C3380CC4-5D6E-409C-BE32-E72D297353CC}">
                <c16:uniqueId val="{00000015-6858-4C7C-B147-4D91582F5D70}"/>
              </c:ext>
            </c:extLst>
          </c:dPt>
          <c:dPt>
            <c:idx val="21"/>
            <c:bubble3D val="0"/>
            <c:extLst>
              <c:ext xmlns:c16="http://schemas.microsoft.com/office/drawing/2014/chart" uri="{C3380CC4-5D6E-409C-BE32-E72D297353CC}">
                <c16:uniqueId val="{00000016-6858-4C7C-B147-4D91582F5D70}"/>
              </c:ext>
            </c:extLst>
          </c:dPt>
          <c:dPt>
            <c:idx val="22"/>
            <c:bubble3D val="0"/>
            <c:extLst>
              <c:ext xmlns:c16="http://schemas.microsoft.com/office/drawing/2014/chart" uri="{C3380CC4-5D6E-409C-BE32-E72D297353CC}">
                <c16:uniqueId val="{00000017-6858-4C7C-B147-4D91582F5D70}"/>
              </c:ext>
            </c:extLst>
          </c:dPt>
          <c:dPt>
            <c:idx val="23"/>
            <c:bubble3D val="0"/>
            <c:extLst>
              <c:ext xmlns:c16="http://schemas.microsoft.com/office/drawing/2014/chart" uri="{C3380CC4-5D6E-409C-BE32-E72D297353CC}">
                <c16:uniqueId val="{00000018-6858-4C7C-B147-4D91582F5D70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58-4C7C-B147-4D91582F5D7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58-4C7C-B147-4D91582F5D7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58-4C7C-B147-4D91582F5D7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858-4C7C-B147-4D91582F5D7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858-4C7C-B147-4D91582F5D7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858-4C7C-B147-4D91582F5D7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858-4C7C-B147-4D91582F5D70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858-4C7C-B147-4D91582F5D7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858-4C7C-B147-4D91582F5D70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858-4C7C-B147-4D91582F5D70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858-4C7C-B147-4D91582F5D70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6858-4C7C-B147-4D91582F5D70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858-4C7C-B147-4D91582F5D70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6858-4C7C-B147-4D91582F5D70}"/>
                </c:ext>
              </c:extLst>
            </c:dLbl>
            <c:dLbl>
              <c:idx val="14"/>
              <c:layout>
                <c:manualLayout>
                  <c:x val="4.1384596938691121E-2"/>
                  <c:y val="-0.406132983794208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lIns="0" tIns="0" rIns="0" bIns="0"/>
                <a:lstStyle/>
                <a:p>
                  <a:pPr marL="0" marR="0" indent="0" algn="ctr" defTabSz="91440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tabLst/>
                    <a:defRPr sz="900" b="0" i="0" u="none" strike="noStrike" kern="1200" baseline="0">
                      <a:solidFill>
                        <a:srgbClr val="404040"/>
                      </a:solidFill>
                      <a:latin typeface="Apto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6858-4C7C-B147-4D91582F5D70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858-4C7C-B147-4D91582F5D70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858-4C7C-B147-4D91582F5D70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858-4C7C-B147-4D91582F5D70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858-4C7C-B147-4D91582F5D70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858-4C7C-B147-4D91582F5D70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858-4C7C-B147-4D91582F5D70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858-4C7C-B147-4D91582F5D70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858-4C7C-B147-4D91582F5D70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858-4C7C-B147-4D91582F5D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900" b="0" i="0" u="none" strike="noStrike" kern="1200" baseline="0">
                    <a:solidFill>
                      <a:srgbClr val="404040"/>
                    </a:solidFill>
                    <a:latin typeface="Apto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Lit>
              <c:formatCode>General</c:formatCode>
              <c:ptCount val="24"/>
              <c:pt idx="0">
                <c:v>43709</c:v>
              </c:pt>
              <c:pt idx="1">
                <c:v>43739</c:v>
              </c:pt>
              <c:pt idx="2">
                <c:v>43770</c:v>
              </c:pt>
              <c:pt idx="3">
                <c:v>43800</c:v>
              </c:pt>
              <c:pt idx="4">
                <c:v>43831</c:v>
              </c:pt>
              <c:pt idx="5">
                <c:v>43862</c:v>
              </c:pt>
              <c:pt idx="6">
                <c:v>43891</c:v>
              </c:pt>
              <c:pt idx="7">
                <c:v>43922</c:v>
              </c:pt>
              <c:pt idx="8">
                <c:v>43952</c:v>
              </c:pt>
              <c:pt idx="9">
                <c:v>43983</c:v>
              </c:pt>
              <c:pt idx="10">
                <c:v>44013</c:v>
              </c:pt>
              <c:pt idx="11">
                <c:v>44044</c:v>
              </c:pt>
              <c:pt idx="12">
                <c:v>44075</c:v>
              </c:pt>
              <c:pt idx="13">
                <c:v>44105</c:v>
              </c:pt>
              <c:pt idx="14">
                <c:v>44136</c:v>
              </c:pt>
              <c:pt idx="15">
                <c:v>44166</c:v>
              </c:pt>
              <c:pt idx="16">
                <c:v>44197</c:v>
              </c:pt>
              <c:pt idx="17">
                <c:v>44228</c:v>
              </c:pt>
              <c:pt idx="18">
                <c:v>44256</c:v>
              </c:pt>
              <c:pt idx="19">
                <c:v>44287</c:v>
              </c:pt>
              <c:pt idx="20">
                <c:v>44317</c:v>
              </c:pt>
              <c:pt idx="21">
                <c:v>44348</c:v>
              </c:pt>
              <c:pt idx="22">
                <c:v>44378</c:v>
              </c:pt>
              <c:pt idx="23">
                <c:v>44409</c:v>
              </c:pt>
            </c:numLit>
          </c:cat>
          <c:val>
            <c:numLit>
              <c:formatCode>General</c:formatCode>
              <c:ptCount val="24"/>
              <c:pt idx="0">
                <c:v>4.5</c:v>
              </c:pt>
              <c:pt idx="1">
                <c:v>5.14</c:v>
              </c:pt>
              <c:pt idx="2">
                <c:v>7.52</c:v>
              </c:pt>
              <c:pt idx="3">
                <c:v>4.83</c:v>
              </c:pt>
              <c:pt idx="4">
                <c:v>4.74</c:v>
              </c:pt>
              <c:pt idx="5">
                <c:v>4</c:v>
              </c:pt>
              <c:pt idx="6">
                <c:v>0.38</c:v>
              </c:pt>
              <c:pt idx="7">
                <c:v>0.4</c:v>
              </c:pt>
              <c:pt idx="8">
                <c:v>0.78</c:v>
              </c:pt>
              <c:pt idx="9">
                <c:v>1.7</c:v>
              </c:pt>
              <c:pt idx="10">
                <c:v>2.5499999999999998</c:v>
              </c:pt>
              <c:pt idx="11">
                <c:v>2.79</c:v>
              </c:pt>
              <c:pt idx="12">
                <c:v>12.35</c:v>
              </c:pt>
              <c:pt idx="13">
                <c:v>13.22</c:v>
              </c:pt>
              <c:pt idx="14">
                <c:v>20.46</c:v>
              </c:pt>
              <c:pt idx="15">
                <c:v>12.94</c:v>
              </c:pt>
              <c:pt idx="16">
                <c:v>12.4</c:v>
              </c:pt>
              <c:pt idx="17">
                <c:v>10.130000000000001</c:v>
              </c:pt>
              <c:pt idx="18">
                <c:v>12.14</c:v>
              </c:pt>
              <c:pt idx="19">
                <c:v>7.31</c:v>
              </c:pt>
              <c:pt idx="20">
                <c:v>12.15</c:v>
              </c:pt>
              <c:pt idx="21">
                <c:v>9.82</c:v>
              </c:pt>
              <c:pt idx="22">
                <c:v>12.09</c:v>
              </c:pt>
              <c:pt idx="23">
                <c:v>7.18</c:v>
              </c:pt>
            </c:numLit>
          </c:val>
          <c:extLst>
            <c:ext xmlns:c16="http://schemas.microsoft.com/office/drawing/2014/chart" uri="{C3380CC4-5D6E-409C-BE32-E72D297353CC}">
              <c16:uniqueId val="{00000000-6858-4C7C-B147-4D91582F5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4097727"/>
        <c:axId val="1044105887"/>
      </c:areaChart>
      <c:valAx>
        <c:axId val="1044105887"/>
        <c:scaling>
          <c:orientation val="minMax"/>
        </c:scaling>
        <c:delete val="1"/>
        <c:axPos val="l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crossAx val="1044097727"/>
        <c:crosses val="autoZero"/>
        <c:crossBetween val="midCat"/>
      </c:valAx>
      <c:catAx>
        <c:axId val="1044097727"/>
        <c:scaling>
          <c:orientation val="minMax"/>
        </c:scaling>
        <c:delete val="0"/>
        <c:axPos val="b"/>
        <c:numFmt formatCode="dd\-mmm\-yy" sourceLinked="0"/>
        <c:majorTickMark val="out"/>
        <c:minorTickMark val="none"/>
        <c:tickLblPos val="nextTo"/>
        <c:spPr>
          <a:noFill/>
          <a:ln w="9528" cap="flat">
            <a:solidFill>
              <a:srgbClr val="D9D9D9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595959"/>
                </a:solidFill>
                <a:latin typeface="Aptos"/>
              </a:defRPr>
            </a:pPr>
            <a:endParaRPr lang="en-US"/>
          </a:p>
        </c:txPr>
        <c:crossAx val="1044105887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000" b="0" i="0" u="none" strike="noStrike" kern="1200" baseline="0">
          <a:solidFill>
            <a:srgbClr val="000000"/>
          </a:solidFill>
          <a:latin typeface="Aptos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62" b="0" i="0" u="none" strike="noStrike" kern="1200" spc="0" baseline="0">
                <a:solidFill>
                  <a:srgbClr val="595959"/>
                </a:solidFill>
                <a:latin typeface="Aptos"/>
              </a:defRPr>
            </a:pPr>
            <a:r>
              <a:rPr lang="en-GB" sz="1862" b="0" i="0" u="none" strike="noStrike" kern="1200" cap="none" spc="0" baseline="0">
                <a:solidFill>
                  <a:srgbClr val="595959"/>
                </a:solidFill>
                <a:uFillTx/>
                <a:latin typeface="Aptos"/>
              </a:rPr>
              <a:t>FY - 2020 </a:t>
            </a:r>
          </a:p>
        </c:rich>
      </c:tx>
      <c:layout>
        <c:manualLayout>
          <c:xMode val="edge"/>
          <c:yMode val="edge"/>
          <c:x val="0.34205442003161857"/>
          <c:y val="0"/>
        </c:manualLayout>
      </c:layout>
      <c:overlay val="0"/>
      <c:spPr>
        <a:noFill/>
        <a:ln>
          <a:noFill/>
        </a:ln>
      </c:spPr>
    </c:title>
    <c:autoTitleDeleted val="0"/>
    <c:plotArea>
      <c:layout>
        <c:manualLayout>
          <c:xMode val="edge"/>
          <c:yMode val="edge"/>
          <c:x val="9.9316933221679379E-2"/>
          <c:y val="3.0522039151493149E-2"/>
          <c:w val="0.85506110299575533"/>
          <c:h val="0.89933201669509266"/>
        </c:manualLayout>
      </c:layout>
      <c:barChart>
        <c:barDir val="col"/>
        <c:grouping val="stacked"/>
        <c:varyColors val="0"/>
        <c:ser>
          <c:idx val="0"/>
          <c:order val="0"/>
          <c:tx>
            <c:v>Series 1</c:v>
          </c:tx>
          <c:spPr>
            <a:solidFill>
              <a:srgbClr val="156082"/>
            </a:solidFill>
            <a:ln>
              <a:noFill/>
            </a:ln>
          </c:spPr>
          <c:invertIfNegative val="0"/>
          <c:dLbls>
            <c:spPr>
              <a:solidFill>
                <a:srgbClr val="FFFFFF"/>
              </a:solidFill>
              <a:ln w="9528">
                <a:solidFill>
                  <a:srgbClr val="BFBFBF"/>
                </a:solidFill>
                <a:prstDash val="solid"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197" b="0" i="0" u="none" strike="noStrike" kern="1200" baseline="0">
                    <a:solidFill>
                      <a:srgbClr val="595959"/>
                    </a:solidFill>
                    <a:latin typeface="Apto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Lit>
              <c:ptCount val="4"/>
              <c:pt idx="0">
                <c:v>Q1</c:v>
              </c:pt>
              <c:pt idx="1">
                <c:v>Q2</c:v>
              </c:pt>
              <c:pt idx="2">
                <c:v>Q3</c:v>
              </c:pt>
              <c:pt idx="3">
                <c:v>Q4</c:v>
              </c:pt>
            </c:strLit>
          </c:cat>
          <c:val>
            <c:numLit>
              <c:formatCode>General</c:formatCode>
              <c:ptCount val="4"/>
              <c:pt idx="0">
                <c:v>7.01</c:v>
              </c:pt>
              <c:pt idx="1">
                <c:v>6.65</c:v>
              </c:pt>
              <c:pt idx="2">
                <c:v>2.08</c:v>
              </c:pt>
              <c:pt idx="3">
                <c:v>5.04</c:v>
              </c:pt>
            </c:numLit>
          </c:val>
          <c:extLst>
            <c:ext xmlns:c16="http://schemas.microsoft.com/office/drawing/2014/chart" uri="{C3380CC4-5D6E-409C-BE32-E72D297353CC}">
              <c16:uniqueId val="{00000000-D01F-4A81-8204-A11A4C9965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4111647"/>
        <c:axId val="1044114527"/>
      </c:barChart>
      <c:valAx>
        <c:axId val="1044114527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044111647"/>
        <c:crosses val="autoZero"/>
        <c:crossBetween val="between"/>
      </c:valAx>
      <c:catAx>
        <c:axId val="104411164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D9D9D9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197" b="0" i="0" u="none" strike="noStrike" kern="1200" baseline="0">
                <a:solidFill>
                  <a:srgbClr val="595959"/>
                </a:solidFill>
                <a:latin typeface="Aptos"/>
              </a:defRPr>
            </a:pPr>
            <a:endParaRPr lang="en-US"/>
          </a:p>
        </c:txPr>
        <c:crossAx val="1044114527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330" b="0" i="0" u="none" strike="noStrike" kern="1200" baseline="0">
          <a:solidFill>
            <a:srgbClr val="000000"/>
          </a:solidFill>
          <a:latin typeface="Aptos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62" b="0" i="0" u="none" strike="noStrike" kern="1200" spc="0" baseline="0">
                <a:solidFill>
                  <a:srgbClr val="595959"/>
                </a:solidFill>
                <a:latin typeface="Aptos"/>
              </a:defRPr>
            </a:pPr>
            <a:r>
              <a:rPr lang="en-GB" sz="1862" b="0" i="0" u="none" strike="noStrike" kern="1200" cap="none" spc="0" baseline="0">
                <a:solidFill>
                  <a:srgbClr val="595959"/>
                </a:solidFill>
                <a:uFillTx/>
                <a:latin typeface="Aptos"/>
              </a:rPr>
              <a:t>FY - 2021</a:t>
            </a:r>
          </a:p>
        </c:rich>
      </c:tx>
      <c:layout>
        <c:manualLayout>
          <c:xMode val="edge"/>
          <c:yMode val="edge"/>
          <c:x val="0.35688998924618975"/>
          <c:y val="3.5368885406667917E-2"/>
        </c:manualLayout>
      </c:layout>
      <c:overlay val="0"/>
      <c:spPr>
        <a:noFill/>
        <a:ln>
          <a:noFill/>
        </a:ln>
      </c:spPr>
    </c:title>
    <c:autoTitleDeleted val="0"/>
    <c:plotArea>
      <c:layout>
        <c:manualLayout>
          <c:xMode val="edge"/>
          <c:yMode val="edge"/>
          <c:x val="0.1258403877298741"/>
          <c:y val="0.12967229783881568"/>
          <c:w val="0.8285377308672186"/>
          <c:h val="0.79980746701224825"/>
        </c:manualLayout>
      </c:layout>
      <c:barChart>
        <c:barDir val="col"/>
        <c:grouping val="stacked"/>
        <c:varyColors val="0"/>
        <c:ser>
          <c:idx val="0"/>
          <c:order val="0"/>
          <c:tx>
            <c:v>Series 1</c:v>
          </c:tx>
          <c:spPr>
            <a:solidFill>
              <a:srgbClr val="156082"/>
            </a:solidFill>
            <a:ln>
              <a:noFill/>
            </a:ln>
          </c:spPr>
          <c:invertIfNegative val="0"/>
          <c:dLbls>
            <c:spPr>
              <a:solidFill>
                <a:srgbClr val="FFFFFF"/>
              </a:solidFill>
              <a:ln w="9528">
                <a:solidFill>
                  <a:srgbClr val="BFBFBF"/>
                </a:solidFill>
                <a:prstDash val="solid"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197" b="0" i="0" u="none" strike="noStrike" kern="1200" baseline="0">
                    <a:solidFill>
                      <a:srgbClr val="595959"/>
                    </a:solidFill>
                    <a:latin typeface="Apto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Lit>
              <c:ptCount val="4"/>
              <c:pt idx="0">
                <c:v>Q1</c:v>
              </c:pt>
              <c:pt idx="1">
                <c:v>Q2</c:v>
              </c:pt>
              <c:pt idx="2">
                <c:v>Q3</c:v>
              </c:pt>
              <c:pt idx="3">
                <c:v>Q4</c:v>
              </c:pt>
            </c:strLit>
          </c:cat>
          <c:val>
            <c:numLit>
              <c:formatCode>General</c:formatCode>
              <c:ptCount val="4"/>
              <c:pt idx="0">
                <c:v>14.48</c:v>
              </c:pt>
              <c:pt idx="1">
                <c:v>13.81</c:v>
              </c:pt>
              <c:pt idx="2">
                <c:v>10.98</c:v>
              </c:pt>
              <c:pt idx="3">
                <c:v>10.89</c:v>
              </c:pt>
            </c:numLit>
          </c:val>
          <c:extLst>
            <c:ext xmlns:c16="http://schemas.microsoft.com/office/drawing/2014/chart" uri="{C3380CC4-5D6E-409C-BE32-E72D297353CC}">
              <c16:uniqueId val="{00000000-DA47-45AA-914C-B03E95675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4115007"/>
        <c:axId val="1044102047"/>
      </c:barChart>
      <c:valAx>
        <c:axId val="1044102047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044115007"/>
        <c:crosses val="autoZero"/>
        <c:crossBetween val="between"/>
      </c:valAx>
      <c:catAx>
        <c:axId val="104411500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D9D9D9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197" b="0" i="0" u="none" strike="noStrike" kern="1200" baseline="0">
                <a:solidFill>
                  <a:srgbClr val="595959"/>
                </a:solidFill>
                <a:latin typeface="Aptos"/>
              </a:defRPr>
            </a:pPr>
            <a:endParaRPr lang="en-US"/>
          </a:p>
        </c:txPr>
        <c:crossAx val="1044102047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330" b="0" i="0" u="none" strike="noStrike" kern="1200" baseline="0">
          <a:solidFill>
            <a:srgbClr val="000000"/>
          </a:solidFill>
          <a:latin typeface="Aptos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/>
      <c:doughnut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82110783516604158"/>
          <c:y val="0.36147130044778836"/>
          <c:w val="0.13121798859801395"/>
          <c:h val="0.35344060969095875"/>
        </c:manualLayout>
      </c:layout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197" b="0" i="0" u="none" strike="noStrike" kern="1200" baseline="0">
              <a:solidFill>
                <a:srgbClr val="595959"/>
              </a:solidFill>
              <a:latin typeface="Segoe UI Light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197" b="0" i="0" u="none" strike="noStrike" kern="1200" baseline="0">
          <a:solidFill>
            <a:srgbClr val="000000"/>
          </a:solidFill>
          <a:latin typeface="Segoe UI Light"/>
        </a:defRPr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A71925-CF43-B863-503C-2AA4F28A91C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18F7D-CA3E-4129-CDC8-F114105768B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9609B113-4CD0-4618-B70A-928E33E24E81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F8FB668-7E2A-C047-32DC-28DF92E877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4AFD38E-374F-FFCB-355F-BFADCC0D392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11D3F-01ED-7C4C-7EAE-3E736BD8AEA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7A9A-21D0-2E30-9DEA-16669A1A23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6E85033D-43C3-416C-B372-887DE5E0F28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632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78883-2E7B-D5A2-E866-F2C8E81E2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EABEC-4E7D-5288-E497-141BECC8AC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5B74C-DC63-5801-D70E-27088C4AF42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23B6B8-46DD-47CD-A770-0E6D638FBEF6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E5994-02AA-5CFE-9681-D90236382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FF3B9-241B-BCF4-955F-6DE01FEECC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3F721-510D-3943-E132-A531614C323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A0CCD3A-2E4E-4081-8EA6-37878D6DB460}" type="slidenum">
              <a:t>13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D81B0-CF16-1851-AA11-F330C3030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4BA072-85B6-D6F9-9E31-8DC6EE8665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CBAE5-5779-6922-82D2-8B3D6AA04C9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5315BB-8468-4AB0-AB1E-8D40C34985F1}" type="slidenum">
              <a:t>16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957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82734-CF68-81F4-1A0F-898CB1CBA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3563F-FC0A-E46E-1607-7C6D0B45CA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E540-8692-7518-81E1-D987053717F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D83A49C-1398-42FD-A8AA-722ABDF5EAC4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5272A-601F-8217-C0C0-7FE2B5464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54FFC-516E-CABF-B81D-0224D7F5A4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74B71-8693-C247-E94F-F3CC6B0C540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A62DBE8-5F60-4F2D-B32F-DE13370CFF76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24C7A-6728-FF2D-404E-F47230DC9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E587E-BDAD-C5B6-1BDA-FABA0F8A48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452D-9D13-912D-81D2-48390211A04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2FBA2E-F2B1-48D7-9F76-3D7176DB5EEB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4D387-084E-67D1-3A29-D99336F07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CC17E-4AB5-491A-4FDE-DE4F0AE789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C0A93-B7F0-8EA9-E9BB-778ACFBD414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C4C04B-EAB3-4E9B-A6CD-ED820C57EA54}" type="slidenum">
              <a:t>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EA81E-7935-16AE-EBE1-A1354EFAA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AF9A6-3216-2C91-6B59-08F33D9186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A22D-A337-622A-47FA-5FB2FD6A073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6A7C00-748B-4321-97AF-080EE00EC42F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2BD9F-3AA4-95BB-DDB5-FA9FB356A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F2963-00D1-7569-7B44-3F73275BD8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9F90-FAB8-ADF9-DCBB-227D6B2EA81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1D6356-6F35-44BD-82E5-A4BF3B47F862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BF939-8370-7F3A-E97C-64E090831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BD07EE-6E23-B71B-E2AE-500A594C9D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FA870-AE2C-3859-5F38-1C6124C268B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4D706E9-D524-4064-A66B-B47DB0E82D7B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7266-27F6-7471-9D0C-DB7475995C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AC497-804D-7750-6D92-8A91E755BD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E0388-A8ED-7848-059E-183BFB533A8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8BD914-BB5C-4966-B7CC-55C6BAE09D22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31DAB-22EB-7498-AD07-A4D0B53158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52FE9-D62C-5423-12A3-55CADB58A9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AEE022-902D-452F-95C9-46ECE7B48AA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124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EABB-5887-52C1-2383-646104AE6A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A773D-C4B9-27BD-EF7D-DD43C96D7FA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BF14F-1835-2084-52B7-268B93C3A2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F0E445-40D2-42EF-96F5-1318392DFAE9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1970-13C5-0F46-CA99-BB760A8644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36369-5CFE-B3CE-D67C-4F353AC0AC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E114C3-E8A9-486C-AC58-0DEC73BA230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2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1740E-6EED-A252-A936-3A890F05290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99034-3A21-7184-E349-4BB96531849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F6AF5-43C8-A262-2D7F-5701454FF7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B25CB6-EA9C-4B05-9881-343CFB33D07D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94658-F2C7-32F4-7221-C968C62740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14B2-29C0-36D7-3815-3FD0429118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6AD7CD-1370-4126-9009-8EB4FF2D145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956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32A0BD05-8F7B-171A-06FF-44C14A0618E3}"/>
              </a:ext>
            </a:extLst>
          </p:cNvPr>
          <p:cNvSpPr/>
          <p:nvPr/>
        </p:nvSpPr>
        <p:spPr>
          <a:xfrm>
            <a:off x="0" y="1428301"/>
            <a:ext cx="1711235" cy="443692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4E5BBD-A7A3-1D19-9CE8-03FF6B9E77D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5776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8055-322C-742E-0DCD-F630981DE5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1BEE-72BF-4DA5-774F-6E8F7D7F2B0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E0105-69A8-7A80-F791-1759CE17E5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A5E7A9-DB76-4B2D-856E-EABB949885ED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47D6E-C69F-B55E-A96F-77EAA5C76B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29E9-CB6E-1D86-760F-82C6ADD56D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3105DE-A528-40DB-9C3C-002C3D790A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6BC2-6F95-3032-9B5B-7882F6634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811DE-ACFB-2DB9-787B-57F05DB71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2C0B9-E200-1F4B-91AD-5D5A6192A4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489454-62C7-4FED-9238-299ECDFCD2B9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EB8C2-8018-0899-B2EA-344B05948D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AF893-C567-32EF-E939-C1E5F780AD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341971-C069-49E2-BC00-E7AB20EE38C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6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A08A-6651-7811-8B1C-AA0F53185A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14BF-68CB-23F6-967E-B4EFDD94C92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2C081-B5B7-1AEA-FA02-952667C45C5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E88D-B14D-3BDE-7DF7-E608F598F1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31B32E-DEA9-46BF-A66C-05FD16E9B01A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6D389-1B34-2DF2-98A4-76CCB44299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E9489-B002-B3C7-250B-519B1E1A20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12AF43-8F66-4C66-A483-E091B72BCDB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50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86D5-D01C-416C-8021-D73D95A03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D8BBB-A62C-FF27-7960-68BD6C6D9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945DF-C544-F029-3ECB-D5BA367ADB3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B1F49-5771-A470-3F9C-83814329B4B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97B02-A52B-0DE4-CB34-FAA0538A610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7AE484-CC38-2342-66EB-B2FF0E9C1E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67964F-1A02-4832-81E8-2DAD2113061B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55F11D-326B-D80B-D7C2-AAB0A0385A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AA7C0-B926-3590-073A-B616439A46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3E2F2B-731B-4AE2-97A9-145D8EA36E0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47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64F2-FE03-A504-CD15-BC670FF3D6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74383-9A26-5A32-0127-7F249C0C26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6A0895-E2E1-486D-9C21-E615548CDF76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3003D-67BE-34CC-E539-0F5B6E0565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0ED1E-3656-9B44-086D-6D183248D9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E9DF9F-CDFA-4903-B25C-2815D1F236A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8582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CEACC-01BD-D05F-FBE9-A5B227D5F6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934E80-7662-4772-AD3D-ADD51438ED77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03514-9E79-D54F-55FF-5E1E642C11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AF7D8-9D09-9D4C-7894-BD3EAF966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0132D1-9FFC-4E4F-AFA7-356A591B32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21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3F3A-17A2-1522-9DD5-0B8318B8E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8FDF0-7117-ACBE-44C0-206696BC7C7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83AF4-BFE6-952F-2B58-A979A820E03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D19AC-4060-9E08-3E79-C0614A7BEC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1395E7-EBBB-4FC8-BDC1-80F3C81F74EE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A4041-D45E-63E4-87B3-F48DFD62E6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B7DC7-7BDB-E160-19E8-53096D3CAB5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52675C-ACD0-4AA3-9D28-2B3ACCA360E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22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4720-89EA-EDF3-DD7D-2345032EC9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2087D-4881-793C-CB5C-0DF136FB930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D6A5C-B71B-E37E-3850-3700B53D49E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EB40D-E283-0F23-3971-A8F141D63B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DE1051-2A3B-408C-A37A-6034EF66693F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8E69B-A88C-ABB2-612E-0AB39193D42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10841-154F-0B6C-BEAB-434EB96BDD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ADE994-EDB1-4B53-B1D2-C761C283F3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17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69D93-6E55-5CAE-04F5-EB98CA6DF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DA958-71B9-BFC1-78E3-3194679A81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20B01-C8CA-58AE-F8FB-E5AC223ECA1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6A06D36F-C3CD-4CBF-8EC6-03D630785767}" type="datetime1">
              <a:rPr lang="en-GB"/>
              <a:pPr lvl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06EFB-BB69-5BEA-5450-824C32496E8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F0B1F-D325-8CB7-4831-94673DC2D2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70EEEB52-AB97-4DEB-9FF7-D86E94498C6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GB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GB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chart" Target="../charts/char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10" Type="http://schemas.openxmlformats.org/officeDocument/2006/relationships/image" Target="../media/image24.jpe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A black and white photo of a city&#10;&#10;Description automatically generated">
            <a:extLst>
              <a:ext uri="{FF2B5EF4-FFF2-40B4-BE49-F238E27FC236}">
                <a16:creationId xmlns:a16="http://schemas.microsoft.com/office/drawing/2014/main" id="{F1A7DFB9-B6D6-5F5F-E761-66D87867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8">
            <a:extLst>
              <a:ext uri="{FF2B5EF4-FFF2-40B4-BE49-F238E27FC236}">
                <a16:creationId xmlns:a16="http://schemas.microsoft.com/office/drawing/2014/main" id="{F1C638A1-2A25-76C0-11EC-C9603BF43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1F2229">
                  <a:alpha val="91765"/>
                </a:srgbClr>
              </a:gs>
              <a:gs pos="100000">
                <a:srgbClr val="1F2229">
                  <a:alpha val="60000"/>
                </a:srgbClr>
              </a:gs>
            </a:gsLst>
            <a:lin ang="16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4D76BC4-CF10-092F-44E6-B74773855914}"/>
              </a:ext>
            </a:extLst>
          </p:cNvPr>
          <p:cNvSpPr txBox="1"/>
          <p:nvPr/>
        </p:nvSpPr>
        <p:spPr>
          <a:xfrm>
            <a:off x="2164430" y="3499299"/>
            <a:ext cx="7863126" cy="13542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Consumer Goods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Ad-hoc Insights 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C6111FED-017E-7DCB-5331-B90FF03A1E39}"/>
              </a:ext>
            </a:extLst>
          </p:cNvPr>
          <p:cNvSpPr txBox="1"/>
          <p:nvPr/>
        </p:nvSpPr>
        <p:spPr>
          <a:xfrm>
            <a:off x="4410599" y="5180039"/>
            <a:ext cx="337079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Atliq Hardwares</a:t>
            </a: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64143251-5F59-A005-B003-7E48B024B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39" y="2479679"/>
            <a:ext cx="876717" cy="87671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420360D8-852C-D99A-8123-C07E31775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3" y="2565404"/>
            <a:ext cx="705276" cy="7052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3CDD9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45E4FEB1-7BCB-5CA3-E581-A11D0D907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5" y="2565404"/>
            <a:ext cx="705276" cy="7052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3CDD9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BD1239C-D4F0-22A5-F243-888B35D07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232" y="1082667"/>
            <a:ext cx="10515600" cy="1325559"/>
          </a:xfrm>
        </p:spPr>
        <p:txBody>
          <a:bodyPr anchorCtr="1"/>
          <a:lstStyle/>
          <a:p>
            <a:pPr lvl="0" algn="ctr"/>
            <a:r>
              <a:rPr lang="en-GB">
                <a:solidFill>
                  <a:srgbClr val="FFFFFF"/>
                </a:solidFill>
              </a:rPr>
              <a:t>SQL Project Challenge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231">
            <a:extLst>
              <a:ext uri="{FF2B5EF4-FFF2-40B4-BE49-F238E27FC236}">
                <a16:creationId xmlns:a16="http://schemas.microsoft.com/office/drawing/2014/main" id="{F6BE524F-7E5D-8119-E408-745985A662F2}"/>
              </a:ext>
            </a:extLst>
          </p:cNvPr>
          <p:cNvGraphicFramePr/>
          <p:nvPr/>
        </p:nvGraphicFramePr>
        <p:xfrm>
          <a:off x="834197" y="1270540"/>
          <a:ext cx="10523610" cy="3114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81">
            <a:extLst>
              <a:ext uri="{FF2B5EF4-FFF2-40B4-BE49-F238E27FC236}">
                <a16:creationId xmlns:a16="http://schemas.microsoft.com/office/drawing/2014/main" id="{0FE34802-0861-B75F-69C5-9BE70EAF6667}"/>
              </a:ext>
            </a:extLst>
          </p:cNvPr>
          <p:cNvSpPr/>
          <p:nvPr/>
        </p:nvSpPr>
        <p:spPr>
          <a:xfrm>
            <a:off x="697385" y="4904228"/>
            <a:ext cx="10797235" cy="1870889"/>
          </a:xfrm>
          <a:prstGeom prst="rect">
            <a:avLst/>
          </a:prstGeom>
          <a:solidFill>
            <a:srgbClr val="CFCFC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4" name="TextBox 85">
            <a:extLst>
              <a:ext uri="{FF2B5EF4-FFF2-40B4-BE49-F238E27FC236}">
                <a16:creationId xmlns:a16="http://schemas.microsoft.com/office/drawing/2014/main" id="{35A9AC43-5D96-4364-4C77-2F28E4FD23DF}"/>
              </a:ext>
            </a:extLst>
          </p:cNvPr>
          <p:cNvSpPr txBox="1"/>
          <p:nvPr/>
        </p:nvSpPr>
        <p:spPr>
          <a:xfrm>
            <a:off x="894072" y="5080470"/>
            <a:ext cx="10403851" cy="14314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Atliq Exclusive recorded its highest sales in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November 2020 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at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20.46 million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, while the lowest occurred in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March 2020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—largely due to the impact of the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COVID-19 outbreak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.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Business operations were disrupted early in the year 2020, with gradual recovery beginning after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September 2020 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as market conditions stabilized.</a:t>
            </a:r>
          </a:p>
        </p:txBody>
      </p:sp>
      <p:sp>
        <p:nvSpPr>
          <p:cNvPr id="5" name="TextBox 156">
            <a:extLst>
              <a:ext uri="{FF2B5EF4-FFF2-40B4-BE49-F238E27FC236}">
                <a16:creationId xmlns:a16="http://schemas.microsoft.com/office/drawing/2014/main" id="{4581BC01-3DD1-8AA8-0E74-8CDE82E95A0F}"/>
              </a:ext>
            </a:extLst>
          </p:cNvPr>
          <p:cNvSpPr txBox="1"/>
          <p:nvPr/>
        </p:nvSpPr>
        <p:spPr>
          <a:xfrm>
            <a:off x="697385" y="4592683"/>
            <a:ext cx="1547503" cy="2806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30353F"/>
                </a:solidFill>
                <a:uFillTx/>
                <a:latin typeface="Century Gothic"/>
              </a:rPr>
              <a:t>Key Insights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CCC61D12-8214-848D-DD15-AFE42632AE44}"/>
              </a:ext>
            </a:extLst>
          </p:cNvPr>
          <p:cNvSpPr txBox="1"/>
          <p:nvPr/>
        </p:nvSpPr>
        <p:spPr>
          <a:xfrm>
            <a:off x="477517" y="103199"/>
            <a:ext cx="11250640" cy="984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Get the complete report of the Gross sales amount for the customer  “Atliq Exclusive”  for each month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9">
            <a:extLst>
              <a:ext uri="{FF2B5EF4-FFF2-40B4-BE49-F238E27FC236}">
                <a16:creationId xmlns:a16="http://schemas.microsoft.com/office/drawing/2014/main" id="{76C17DDF-A307-75DF-305B-32B0812DBDDC}"/>
              </a:ext>
            </a:extLst>
          </p:cNvPr>
          <p:cNvSpPr txBox="1"/>
          <p:nvPr/>
        </p:nvSpPr>
        <p:spPr>
          <a:xfrm>
            <a:off x="647139" y="142061"/>
            <a:ext cx="11047899" cy="492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 In which quarter of 2020, got the maximum total sold</a:t>
            </a:r>
            <a:r>
              <a:rPr lang="en-GB" sz="3200" b="1" i="0" u="none" strike="noStrike" kern="0" cap="none" spc="0" baseline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 </a:t>
            </a:r>
            <a:r>
              <a:rPr lang="en-GB" sz="3200" b="1" i="0" u="none" strike="noStrike" kern="1200" cap="none" spc="0" baseline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quantity?</a:t>
            </a:r>
          </a:p>
        </p:txBody>
      </p:sp>
      <p:sp>
        <p:nvSpPr>
          <p:cNvPr id="3" name="Rectangle 115">
            <a:extLst>
              <a:ext uri="{FF2B5EF4-FFF2-40B4-BE49-F238E27FC236}">
                <a16:creationId xmlns:a16="http://schemas.microsoft.com/office/drawing/2014/main" id="{694CAD60-E5A9-39FD-B524-7D1E0A148692}"/>
              </a:ext>
            </a:extLst>
          </p:cNvPr>
          <p:cNvSpPr/>
          <p:nvPr/>
        </p:nvSpPr>
        <p:spPr>
          <a:xfrm>
            <a:off x="647139" y="1883938"/>
            <a:ext cx="3195590" cy="3231654"/>
          </a:xfrm>
          <a:prstGeom prst="rect">
            <a:avLst/>
          </a:prstGeom>
          <a:solidFill>
            <a:srgbClr val="CFCFC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4" name="TextBox 92">
            <a:extLst>
              <a:ext uri="{FF2B5EF4-FFF2-40B4-BE49-F238E27FC236}">
                <a16:creationId xmlns:a16="http://schemas.microsoft.com/office/drawing/2014/main" id="{CE1A78C2-A024-DEAD-F413-B56C5FB791ED}"/>
              </a:ext>
            </a:extLst>
          </p:cNvPr>
          <p:cNvSpPr txBox="1"/>
          <p:nvPr/>
        </p:nvSpPr>
        <p:spPr>
          <a:xfrm>
            <a:off x="647139" y="5359453"/>
            <a:ext cx="3195590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Q1 – September, October, Nov 2019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0" cap="none" spc="0" baseline="0">
                <a:solidFill>
                  <a:srgbClr val="000000"/>
                </a:solidFill>
                <a:uFillTx/>
                <a:latin typeface="Segoe UI Light"/>
              </a:rPr>
              <a:t>Q2- December, January, February 2020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Q3- March</a:t>
            </a:r>
            <a:r>
              <a:rPr lang="en-GB" sz="1400" b="0" i="0" u="none" strike="noStrike" kern="0" cap="none" spc="0" baseline="0">
                <a:solidFill>
                  <a:srgbClr val="000000"/>
                </a:solidFill>
                <a:uFillTx/>
                <a:latin typeface="Segoe UI Light"/>
              </a:rPr>
              <a:t>, April, May 2020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Q4 – June</a:t>
            </a:r>
            <a:r>
              <a:rPr lang="en-GB" sz="1400" b="0" i="0" u="none" strike="noStrike" kern="0" cap="none" spc="0" baseline="0">
                <a:solidFill>
                  <a:srgbClr val="000000"/>
                </a:solidFill>
                <a:uFillTx/>
                <a:latin typeface="Segoe UI Light"/>
              </a:rPr>
              <a:t>, July, August 2020</a:t>
            </a:r>
          </a:p>
        </p:txBody>
      </p:sp>
      <p:sp>
        <p:nvSpPr>
          <p:cNvPr id="5" name="Rectangle 95">
            <a:extLst>
              <a:ext uri="{FF2B5EF4-FFF2-40B4-BE49-F238E27FC236}">
                <a16:creationId xmlns:a16="http://schemas.microsoft.com/office/drawing/2014/main" id="{35788C5C-D136-47DF-7949-BBDEDA21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58"/>
            <a:ext cx="2907325" cy="746433"/>
          </a:xfrm>
          <a:prstGeom prst="rect">
            <a:avLst/>
          </a:prstGeom>
          <a:gradFill>
            <a:gsLst>
              <a:gs pos="0">
                <a:srgbClr val="515A6B"/>
              </a:gs>
              <a:gs pos="100000">
                <a:srgbClr val="FFFFFF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 Light"/>
            </a:endParaRPr>
          </a:p>
        </p:txBody>
      </p:sp>
      <p:sp>
        <p:nvSpPr>
          <p:cNvPr id="6" name="Oval 77">
            <a:extLst>
              <a:ext uri="{FF2B5EF4-FFF2-40B4-BE49-F238E27FC236}">
                <a16:creationId xmlns:a16="http://schemas.microsoft.com/office/drawing/2014/main" id="{B0D2CE69-5720-E1EA-7039-10E45FE23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4" y="969858"/>
            <a:ext cx="746433" cy="74643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30353F"/>
          </a:solidFill>
          <a:ln w="2540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grpSp>
        <p:nvGrpSpPr>
          <p:cNvPr id="7" name="Group 79" descr="This is an icon of paper money.">
            <a:extLst>
              <a:ext uri="{FF2B5EF4-FFF2-40B4-BE49-F238E27FC236}">
                <a16:creationId xmlns:a16="http://schemas.microsoft.com/office/drawing/2014/main" id="{2B7185FA-4996-03FF-CF68-ADB19C46BEC1}"/>
              </a:ext>
            </a:extLst>
          </p:cNvPr>
          <p:cNvGrpSpPr/>
          <p:nvPr/>
        </p:nvGrpSpPr>
        <p:grpSpPr>
          <a:xfrm>
            <a:off x="841065" y="1240520"/>
            <a:ext cx="361041" cy="205109"/>
            <a:chOff x="841065" y="1240520"/>
            <a:chExt cx="361041" cy="205109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5F535623-3B8A-B073-F605-4E37A782FE88}"/>
                </a:ext>
              </a:extLst>
            </p:cNvPr>
            <p:cNvSpPr/>
            <p:nvPr/>
          </p:nvSpPr>
          <p:spPr>
            <a:xfrm>
              <a:off x="841065" y="1240520"/>
              <a:ext cx="361041" cy="2051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48"/>
                <a:gd name="f7" fmla="val 1162"/>
                <a:gd name="f8" fmla="val 2004"/>
                <a:gd name="f9" fmla="val 44"/>
                <a:gd name="f10" fmla="val 20"/>
                <a:gd name="f11" fmla="val 19"/>
                <a:gd name="f12" fmla="val 1118"/>
                <a:gd name="f13" fmla="val 1143"/>
                <a:gd name="f14" fmla="val 2028"/>
                <a:gd name="f15" fmla="val 88"/>
                <a:gd name="f16" fmla="val 312"/>
                <a:gd name="f17" fmla="val 293"/>
                <a:gd name="f18" fmla="val 202"/>
                <a:gd name="f19" fmla="val 292"/>
                <a:gd name="f20" fmla="val 311"/>
                <a:gd name="f21" fmla="val 1074"/>
                <a:gd name="f22" fmla="val 851"/>
                <a:gd name="f23" fmla="val 870"/>
                <a:gd name="f24" fmla="val 960"/>
                <a:gd name="f25" fmla="val 1960"/>
                <a:gd name="f26" fmla="val 1736"/>
                <a:gd name="f27" fmla="val 1755"/>
                <a:gd name="f28" fmla="val 1846"/>
                <a:gd name="f29" fmla="val 762"/>
                <a:gd name="f30" fmla="val 1797"/>
                <a:gd name="f31" fmla="val 782"/>
                <a:gd name="f32" fmla="val 1668"/>
                <a:gd name="f33" fmla="val 911"/>
                <a:gd name="f34" fmla="val 1648"/>
                <a:gd name="f35" fmla="val 400"/>
                <a:gd name="f36" fmla="val 380"/>
                <a:gd name="f37" fmla="val 251"/>
                <a:gd name="f38" fmla="+- 0 0 -90"/>
                <a:gd name="f39" fmla="*/ f3 1 2048"/>
                <a:gd name="f40" fmla="*/ f4 1 1162"/>
                <a:gd name="f41" fmla="+- f7 0 f5"/>
                <a:gd name="f42" fmla="+- f6 0 f5"/>
                <a:gd name="f43" fmla="*/ f38 f0 1"/>
                <a:gd name="f44" fmla="*/ f42 1 2048"/>
                <a:gd name="f45" fmla="*/ f41 1 1162"/>
                <a:gd name="f46" fmla="*/ 2004 f42 1"/>
                <a:gd name="f47" fmla="*/ 0 f41 1"/>
                <a:gd name="f48" fmla="*/ 44 f42 1"/>
                <a:gd name="f49" fmla="*/ 0 f42 1"/>
                <a:gd name="f50" fmla="*/ 44 f41 1"/>
                <a:gd name="f51" fmla="*/ 1118 f41 1"/>
                <a:gd name="f52" fmla="*/ 1162 f41 1"/>
                <a:gd name="f53" fmla="*/ 2048 f42 1"/>
                <a:gd name="f54" fmla="*/ 88 f42 1"/>
                <a:gd name="f55" fmla="*/ 88 f41 1"/>
                <a:gd name="f56" fmla="*/ 312 f42 1"/>
                <a:gd name="f57" fmla="*/ 311 f41 1"/>
                <a:gd name="f58" fmla="*/ 1074 f41 1"/>
                <a:gd name="f59" fmla="*/ 851 f41 1"/>
                <a:gd name="f60" fmla="*/ 1960 f42 1"/>
                <a:gd name="f61" fmla="*/ 1736 f42 1"/>
                <a:gd name="f62" fmla="*/ 762 f41 1"/>
                <a:gd name="f63" fmla="*/ 1648 f42 1"/>
                <a:gd name="f64" fmla="*/ 400 f42 1"/>
                <a:gd name="f65" fmla="*/ 400 f41 1"/>
                <a:gd name="f66" fmla="*/ f43 1 f2"/>
                <a:gd name="f67" fmla="*/ f46 1 2048"/>
                <a:gd name="f68" fmla="*/ f47 1 1162"/>
                <a:gd name="f69" fmla="*/ f48 1 2048"/>
                <a:gd name="f70" fmla="*/ f49 1 2048"/>
                <a:gd name="f71" fmla="*/ f50 1 1162"/>
                <a:gd name="f72" fmla="*/ f51 1 1162"/>
                <a:gd name="f73" fmla="*/ f52 1 1162"/>
                <a:gd name="f74" fmla="*/ f53 1 2048"/>
                <a:gd name="f75" fmla="*/ f54 1 2048"/>
                <a:gd name="f76" fmla="*/ f55 1 1162"/>
                <a:gd name="f77" fmla="*/ f56 1 2048"/>
                <a:gd name="f78" fmla="*/ f57 1 1162"/>
                <a:gd name="f79" fmla="*/ f58 1 1162"/>
                <a:gd name="f80" fmla="*/ f59 1 1162"/>
                <a:gd name="f81" fmla="*/ f60 1 2048"/>
                <a:gd name="f82" fmla="*/ f61 1 2048"/>
                <a:gd name="f83" fmla="*/ f62 1 1162"/>
                <a:gd name="f84" fmla="*/ f63 1 2048"/>
                <a:gd name="f85" fmla="*/ f64 1 2048"/>
                <a:gd name="f86" fmla="*/ f65 1 1162"/>
                <a:gd name="f87" fmla="*/ 0 1 f44"/>
                <a:gd name="f88" fmla="*/ f6 1 f44"/>
                <a:gd name="f89" fmla="*/ 0 1 f45"/>
                <a:gd name="f90" fmla="*/ f7 1 f45"/>
                <a:gd name="f91" fmla="+- f66 0 f1"/>
                <a:gd name="f92" fmla="*/ f67 1 f44"/>
                <a:gd name="f93" fmla="*/ f68 1 f45"/>
                <a:gd name="f94" fmla="*/ f69 1 f44"/>
                <a:gd name="f95" fmla="*/ f70 1 f44"/>
                <a:gd name="f96" fmla="*/ f71 1 f45"/>
                <a:gd name="f97" fmla="*/ f72 1 f45"/>
                <a:gd name="f98" fmla="*/ f73 1 f45"/>
                <a:gd name="f99" fmla="*/ f74 1 f44"/>
                <a:gd name="f100" fmla="*/ f75 1 f44"/>
                <a:gd name="f101" fmla="*/ f76 1 f45"/>
                <a:gd name="f102" fmla="*/ f77 1 f44"/>
                <a:gd name="f103" fmla="*/ f78 1 f45"/>
                <a:gd name="f104" fmla="*/ f79 1 f45"/>
                <a:gd name="f105" fmla="*/ f80 1 f45"/>
                <a:gd name="f106" fmla="*/ f81 1 f44"/>
                <a:gd name="f107" fmla="*/ f82 1 f44"/>
                <a:gd name="f108" fmla="*/ f83 1 f45"/>
                <a:gd name="f109" fmla="*/ f84 1 f44"/>
                <a:gd name="f110" fmla="*/ f85 1 f44"/>
                <a:gd name="f111" fmla="*/ f86 1 f45"/>
                <a:gd name="f112" fmla="*/ f87 f39 1"/>
                <a:gd name="f113" fmla="*/ f88 f39 1"/>
                <a:gd name="f114" fmla="*/ f90 f40 1"/>
                <a:gd name="f115" fmla="*/ f89 f40 1"/>
                <a:gd name="f116" fmla="*/ f92 f39 1"/>
                <a:gd name="f117" fmla="*/ f93 f40 1"/>
                <a:gd name="f118" fmla="*/ f94 f39 1"/>
                <a:gd name="f119" fmla="*/ f95 f39 1"/>
                <a:gd name="f120" fmla="*/ f96 f40 1"/>
                <a:gd name="f121" fmla="*/ f97 f40 1"/>
                <a:gd name="f122" fmla="*/ f98 f40 1"/>
                <a:gd name="f123" fmla="*/ f99 f39 1"/>
                <a:gd name="f124" fmla="*/ f100 f39 1"/>
                <a:gd name="f125" fmla="*/ f101 f40 1"/>
                <a:gd name="f126" fmla="*/ f102 f39 1"/>
                <a:gd name="f127" fmla="*/ f103 f40 1"/>
                <a:gd name="f128" fmla="*/ f104 f40 1"/>
                <a:gd name="f129" fmla="*/ f105 f40 1"/>
                <a:gd name="f130" fmla="*/ f106 f39 1"/>
                <a:gd name="f131" fmla="*/ f107 f39 1"/>
                <a:gd name="f132" fmla="*/ f108 f40 1"/>
                <a:gd name="f133" fmla="*/ f109 f39 1"/>
                <a:gd name="f134" fmla="*/ f110 f39 1"/>
                <a:gd name="f135" fmla="*/ f111 f4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1">
                  <a:pos x="f116" y="f117"/>
                </a:cxn>
                <a:cxn ang="f91">
                  <a:pos x="f118" y="f117"/>
                </a:cxn>
                <a:cxn ang="f91">
                  <a:pos x="f119" y="f120"/>
                </a:cxn>
                <a:cxn ang="f91">
                  <a:pos x="f119" y="f121"/>
                </a:cxn>
                <a:cxn ang="f91">
                  <a:pos x="f118" y="f122"/>
                </a:cxn>
                <a:cxn ang="f91">
                  <a:pos x="f116" y="f122"/>
                </a:cxn>
                <a:cxn ang="f91">
                  <a:pos x="f123" y="f121"/>
                </a:cxn>
                <a:cxn ang="f91">
                  <a:pos x="f123" y="f120"/>
                </a:cxn>
                <a:cxn ang="f91">
                  <a:pos x="f116" y="f117"/>
                </a:cxn>
                <a:cxn ang="f91">
                  <a:pos x="f124" y="f125"/>
                </a:cxn>
                <a:cxn ang="f91">
                  <a:pos x="f126" y="f125"/>
                </a:cxn>
                <a:cxn ang="f91">
                  <a:pos x="f124" y="f127"/>
                </a:cxn>
                <a:cxn ang="f91">
                  <a:pos x="f124" y="f125"/>
                </a:cxn>
                <a:cxn ang="f91">
                  <a:pos x="f124" y="f128"/>
                </a:cxn>
                <a:cxn ang="f91">
                  <a:pos x="f124" y="f129"/>
                </a:cxn>
                <a:cxn ang="f91">
                  <a:pos x="f126" y="f128"/>
                </a:cxn>
                <a:cxn ang="f91">
                  <a:pos x="f124" y="f128"/>
                </a:cxn>
                <a:cxn ang="f91">
                  <a:pos x="f130" y="f128"/>
                </a:cxn>
                <a:cxn ang="f91">
                  <a:pos x="f131" y="f128"/>
                </a:cxn>
                <a:cxn ang="f91">
                  <a:pos x="f130" y="f129"/>
                </a:cxn>
                <a:cxn ang="f91">
                  <a:pos x="f130" y="f128"/>
                </a:cxn>
                <a:cxn ang="f91">
                  <a:pos x="f130" y="f132"/>
                </a:cxn>
                <a:cxn ang="f91">
                  <a:pos x="f133" y="f128"/>
                </a:cxn>
                <a:cxn ang="f91">
                  <a:pos x="f134" y="f128"/>
                </a:cxn>
                <a:cxn ang="f91">
                  <a:pos x="f124" y="f132"/>
                </a:cxn>
                <a:cxn ang="f91">
                  <a:pos x="f124" y="f135"/>
                </a:cxn>
                <a:cxn ang="f91">
                  <a:pos x="f134" y="f125"/>
                </a:cxn>
                <a:cxn ang="f91">
                  <a:pos x="f133" y="f125"/>
                </a:cxn>
                <a:cxn ang="f91">
                  <a:pos x="f130" y="f135"/>
                </a:cxn>
                <a:cxn ang="f91">
                  <a:pos x="f130" y="f132"/>
                </a:cxn>
                <a:cxn ang="f91">
                  <a:pos x="f130" y="f127"/>
                </a:cxn>
                <a:cxn ang="f91">
                  <a:pos x="f131" y="f125"/>
                </a:cxn>
                <a:cxn ang="f91">
                  <a:pos x="f130" y="f125"/>
                </a:cxn>
                <a:cxn ang="f91">
                  <a:pos x="f130" y="f127"/>
                </a:cxn>
              </a:cxnLst>
              <a:rect l="f112" t="f115" r="f113" b="f114"/>
              <a:pathLst>
                <a:path w="2048" h="1162">
                  <a:moveTo>
                    <a:pt x="f8" y="f5"/>
                  </a:moveTo>
                  <a:cubicBezTo>
                    <a:pt x="f9" y="f5"/>
                    <a:pt x="f9" y="f5"/>
                    <a:pt x="f9" y="f5"/>
                  </a:cubicBezTo>
                  <a:cubicBezTo>
                    <a:pt x="f10" y="f5"/>
                    <a:pt x="f5" y="f11"/>
                    <a:pt x="f5" y="f9"/>
                  </a:cubicBezTo>
                  <a:cubicBezTo>
                    <a:pt x="f5" y="f12"/>
                    <a:pt x="f5" y="f12"/>
                    <a:pt x="f5" y="f12"/>
                  </a:cubicBezTo>
                  <a:cubicBezTo>
                    <a:pt x="f5" y="f13"/>
                    <a:pt x="f10" y="f7"/>
                    <a:pt x="f9" y="f7"/>
                  </a:cubicBezTo>
                  <a:cubicBezTo>
                    <a:pt x="f8" y="f7"/>
                    <a:pt x="f8" y="f7"/>
                    <a:pt x="f8" y="f7"/>
                  </a:cubicBezTo>
                  <a:cubicBezTo>
                    <a:pt x="f14" y="f7"/>
                    <a:pt x="f6" y="f13"/>
                    <a:pt x="f6" y="f12"/>
                  </a:cubicBezTo>
                  <a:cubicBezTo>
                    <a:pt x="f6" y="f9"/>
                    <a:pt x="f6" y="f9"/>
                    <a:pt x="f6" y="f9"/>
                  </a:cubicBezTo>
                  <a:cubicBezTo>
                    <a:pt x="f6" y="f11"/>
                    <a:pt x="f14" y="f5"/>
                    <a:pt x="f8" y="f5"/>
                  </a:cubicBezTo>
                  <a:close/>
                  <a:moveTo>
                    <a:pt x="f15" y="f15"/>
                  </a:moveTo>
                  <a:cubicBezTo>
                    <a:pt x="f16" y="f15"/>
                    <a:pt x="f16" y="f15"/>
                    <a:pt x="f16" y="f15"/>
                  </a:cubicBezTo>
                  <a:cubicBezTo>
                    <a:pt x="f17" y="f18"/>
                    <a:pt x="f18" y="f19"/>
                    <a:pt x="f15" y="f20"/>
                  </a:cubicBezTo>
                  <a:lnTo>
                    <a:pt x="f15" y="f15"/>
                  </a:lnTo>
                  <a:close/>
                  <a:moveTo>
                    <a:pt x="f15" y="f21"/>
                  </a:moveTo>
                  <a:cubicBezTo>
                    <a:pt x="f15" y="f22"/>
                    <a:pt x="f15" y="f22"/>
                    <a:pt x="f15" y="f22"/>
                  </a:cubicBezTo>
                  <a:cubicBezTo>
                    <a:pt x="f18" y="f23"/>
                    <a:pt x="f17" y="f24"/>
                    <a:pt x="f16" y="f21"/>
                  </a:cubicBezTo>
                  <a:lnTo>
                    <a:pt x="f15" y="f21"/>
                  </a:lnTo>
                  <a:close/>
                  <a:moveTo>
                    <a:pt x="f25" y="f21"/>
                  </a:moveTo>
                  <a:cubicBezTo>
                    <a:pt x="f26" y="f21"/>
                    <a:pt x="f26" y="f21"/>
                    <a:pt x="f26" y="f21"/>
                  </a:cubicBezTo>
                  <a:cubicBezTo>
                    <a:pt x="f27" y="f24"/>
                    <a:pt x="f28" y="f23"/>
                    <a:pt x="f25" y="f22"/>
                  </a:cubicBezTo>
                  <a:lnTo>
                    <a:pt x="f25" y="f21"/>
                  </a:lnTo>
                  <a:close/>
                  <a:moveTo>
                    <a:pt x="f25" y="f29"/>
                  </a:moveTo>
                  <a:cubicBezTo>
                    <a:pt x="f30" y="f31"/>
                    <a:pt x="f32" y="f33"/>
                    <a:pt x="f34" y="f21"/>
                  </a:cubicBezTo>
                  <a:cubicBezTo>
                    <a:pt x="f35" y="f21"/>
                    <a:pt x="f35" y="f21"/>
                    <a:pt x="f35" y="f21"/>
                  </a:cubicBezTo>
                  <a:cubicBezTo>
                    <a:pt x="f36" y="f33"/>
                    <a:pt x="f37" y="f31"/>
                    <a:pt x="f15" y="f29"/>
                  </a:cubicBezTo>
                  <a:cubicBezTo>
                    <a:pt x="f15" y="f35"/>
                    <a:pt x="f15" y="f35"/>
                    <a:pt x="f15" y="f35"/>
                  </a:cubicBezTo>
                  <a:cubicBezTo>
                    <a:pt x="f37" y="f36"/>
                    <a:pt x="f36" y="f37"/>
                    <a:pt x="f35" y="f15"/>
                  </a:cubicBezTo>
                  <a:cubicBezTo>
                    <a:pt x="f34" y="f15"/>
                    <a:pt x="f34" y="f15"/>
                    <a:pt x="f34" y="f15"/>
                  </a:cubicBezTo>
                  <a:cubicBezTo>
                    <a:pt x="f32" y="f37"/>
                    <a:pt x="f30" y="f36"/>
                    <a:pt x="f25" y="f35"/>
                  </a:cubicBezTo>
                  <a:cubicBezTo>
                    <a:pt x="f25" y="f29"/>
                    <a:pt x="f25" y="f29"/>
                    <a:pt x="f25" y="f29"/>
                  </a:cubicBezTo>
                  <a:close/>
                  <a:moveTo>
                    <a:pt x="f25" y="f20"/>
                  </a:moveTo>
                  <a:cubicBezTo>
                    <a:pt x="f28" y="f19"/>
                    <a:pt x="f27" y="f18"/>
                    <a:pt x="f26" y="f15"/>
                  </a:cubicBezTo>
                  <a:cubicBezTo>
                    <a:pt x="f25" y="f15"/>
                    <a:pt x="f25" y="f15"/>
                    <a:pt x="f25" y="f15"/>
                  </a:cubicBezTo>
                  <a:lnTo>
                    <a:pt x="f25" y="f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CD25B4C-DFCF-3D74-86EE-9DC0E92EF6F8}"/>
                </a:ext>
              </a:extLst>
            </p:cNvPr>
            <p:cNvSpPr/>
            <p:nvPr/>
          </p:nvSpPr>
          <p:spPr>
            <a:xfrm>
              <a:off x="914829" y="1287301"/>
              <a:ext cx="212908" cy="11215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08"/>
                <a:gd name="f7" fmla="val 634"/>
                <a:gd name="f8" fmla="val 1169"/>
                <a:gd name="f9" fmla="val 127"/>
                <a:gd name="f10" fmla="val 1120"/>
                <a:gd name="f11" fmla="val 1081"/>
                <a:gd name="f12" fmla="val 88"/>
                <a:gd name="f13" fmla="val 39"/>
                <a:gd name="f14" fmla="val 17"/>
                <a:gd name="f15" fmla="val 1063"/>
                <a:gd name="f16" fmla="val 1041"/>
                <a:gd name="f17" fmla="val 167"/>
                <a:gd name="f18" fmla="val 145"/>
                <a:gd name="f19" fmla="val 467"/>
                <a:gd name="f20" fmla="val 489"/>
                <a:gd name="f21" fmla="val 507"/>
                <a:gd name="f22" fmla="val 546"/>
                <a:gd name="f23" fmla="val 595"/>
                <a:gd name="f24" fmla="val 617"/>
                <a:gd name="f25" fmla="val 1191"/>
                <a:gd name="f26" fmla="val 1129"/>
                <a:gd name="f27" fmla="val 432"/>
                <a:gd name="f28" fmla="val 1069"/>
                <a:gd name="f29" fmla="val 447"/>
                <a:gd name="f30" fmla="val 1021"/>
                <a:gd name="f31" fmla="val 495"/>
                <a:gd name="f32" fmla="val 1006"/>
                <a:gd name="f33" fmla="val 555"/>
                <a:gd name="f34" fmla="val 202"/>
                <a:gd name="f35" fmla="val 187"/>
                <a:gd name="f36" fmla="val 139"/>
                <a:gd name="f37" fmla="val 79"/>
                <a:gd name="f38" fmla="+- 0 0 -90"/>
                <a:gd name="f39" fmla="*/ f3 1 1208"/>
                <a:gd name="f40" fmla="*/ f4 1 634"/>
                <a:gd name="f41" fmla="+- f7 0 f5"/>
                <a:gd name="f42" fmla="+- f6 0 f5"/>
                <a:gd name="f43" fmla="*/ f38 f0 1"/>
                <a:gd name="f44" fmla="*/ f42 1 1208"/>
                <a:gd name="f45" fmla="*/ f41 1 634"/>
                <a:gd name="f46" fmla="*/ 1169 f42 1"/>
                <a:gd name="f47" fmla="*/ 127 f41 1"/>
                <a:gd name="f48" fmla="*/ 1081 f42 1"/>
                <a:gd name="f49" fmla="*/ 39 f41 1"/>
                <a:gd name="f50" fmla="*/ 1041 f42 1"/>
                <a:gd name="f51" fmla="*/ 0 f41 1"/>
                <a:gd name="f52" fmla="*/ 167 f42 1"/>
                <a:gd name="f53" fmla="*/ 127 f42 1"/>
                <a:gd name="f54" fmla="*/ 39 f42 1"/>
                <a:gd name="f55" fmla="*/ 0 f42 1"/>
                <a:gd name="f56" fmla="*/ 167 f41 1"/>
                <a:gd name="f57" fmla="*/ 467 f41 1"/>
                <a:gd name="f58" fmla="*/ 507 f41 1"/>
                <a:gd name="f59" fmla="*/ 595 f41 1"/>
                <a:gd name="f60" fmla="*/ 634 f41 1"/>
                <a:gd name="f61" fmla="*/ 1208 f42 1"/>
                <a:gd name="f62" fmla="*/ 1129 f42 1"/>
                <a:gd name="f63" fmla="*/ 432 f41 1"/>
                <a:gd name="f64" fmla="*/ 1006 f42 1"/>
                <a:gd name="f65" fmla="*/ 555 f41 1"/>
                <a:gd name="f66" fmla="*/ 202 f42 1"/>
                <a:gd name="f67" fmla="*/ 79 f42 1"/>
                <a:gd name="f68" fmla="*/ 202 f41 1"/>
                <a:gd name="f69" fmla="*/ 79 f41 1"/>
                <a:gd name="f70" fmla="*/ f43 1 f2"/>
                <a:gd name="f71" fmla="*/ f46 1 1208"/>
                <a:gd name="f72" fmla="*/ f47 1 634"/>
                <a:gd name="f73" fmla="*/ f48 1 1208"/>
                <a:gd name="f74" fmla="*/ f49 1 634"/>
                <a:gd name="f75" fmla="*/ f50 1 1208"/>
                <a:gd name="f76" fmla="*/ f51 1 634"/>
                <a:gd name="f77" fmla="*/ f52 1 1208"/>
                <a:gd name="f78" fmla="*/ f53 1 1208"/>
                <a:gd name="f79" fmla="*/ f54 1 1208"/>
                <a:gd name="f80" fmla="*/ f55 1 1208"/>
                <a:gd name="f81" fmla="*/ f56 1 634"/>
                <a:gd name="f82" fmla="*/ f57 1 634"/>
                <a:gd name="f83" fmla="*/ f58 1 634"/>
                <a:gd name="f84" fmla="*/ f59 1 634"/>
                <a:gd name="f85" fmla="*/ f60 1 634"/>
                <a:gd name="f86" fmla="*/ f61 1 1208"/>
                <a:gd name="f87" fmla="*/ f62 1 1208"/>
                <a:gd name="f88" fmla="*/ f63 1 634"/>
                <a:gd name="f89" fmla="*/ f64 1 1208"/>
                <a:gd name="f90" fmla="*/ f65 1 634"/>
                <a:gd name="f91" fmla="*/ f66 1 1208"/>
                <a:gd name="f92" fmla="*/ f67 1 1208"/>
                <a:gd name="f93" fmla="*/ f68 1 634"/>
                <a:gd name="f94" fmla="*/ f69 1 634"/>
                <a:gd name="f95" fmla="*/ 0 1 f44"/>
                <a:gd name="f96" fmla="*/ f6 1 f44"/>
                <a:gd name="f97" fmla="*/ 0 1 f45"/>
                <a:gd name="f98" fmla="*/ f7 1 f45"/>
                <a:gd name="f99" fmla="+- f70 0 f1"/>
                <a:gd name="f100" fmla="*/ f71 1 f44"/>
                <a:gd name="f101" fmla="*/ f72 1 f45"/>
                <a:gd name="f102" fmla="*/ f73 1 f44"/>
                <a:gd name="f103" fmla="*/ f74 1 f45"/>
                <a:gd name="f104" fmla="*/ f75 1 f44"/>
                <a:gd name="f105" fmla="*/ f76 1 f45"/>
                <a:gd name="f106" fmla="*/ f77 1 f44"/>
                <a:gd name="f107" fmla="*/ f78 1 f44"/>
                <a:gd name="f108" fmla="*/ f79 1 f44"/>
                <a:gd name="f109" fmla="*/ f80 1 f44"/>
                <a:gd name="f110" fmla="*/ f81 1 f45"/>
                <a:gd name="f111" fmla="*/ f82 1 f45"/>
                <a:gd name="f112" fmla="*/ f83 1 f45"/>
                <a:gd name="f113" fmla="*/ f84 1 f45"/>
                <a:gd name="f114" fmla="*/ f85 1 f45"/>
                <a:gd name="f115" fmla="*/ f86 1 f44"/>
                <a:gd name="f116" fmla="*/ f87 1 f44"/>
                <a:gd name="f117" fmla="*/ f88 1 f45"/>
                <a:gd name="f118" fmla="*/ f89 1 f44"/>
                <a:gd name="f119" fmla="*/ f90 1 f45"/>
                <a:gd name="f120" fmla="*/ f91 1 f44"/>
                <a:gd name="f121" fmla="*/ f92 1 f44"/>
                <a:gd name="f122" fmla="*/ f93 1 f45"/>
                <a:gd name="f123" fmla="*/ f94 1 f45"/>
                <a:gd name="f124" fmla="*/ f95 f39 1"/>
                <a:gd name="f125" fmla="*/ f96 f39 1"/>
                <a:gd name="f126" fmla="*/ f98 f40 1"/>
                <a:gd name="f127" fmla="*/ f97 f40 1"/>
                <a:gd name="f128" fmla="*/ f100 f39 1"/>
                <a:gd name="f129" fmla="*/ f101 f40 1"/>
                <a:gd name="f130" fmla="*/ f102 f39 1"/>
                <a:gd name="f131" fmla="*/ f103 f40 1"/>
                <a:gd name="f132" fmla="*/ f104 f39 1"/>
                <a:gd name="f133" fmla="*/ f105 f40 1"/>
                <a:gd name="f134" fmla="*/ f106 f39 1"/>
                <a:gd name="f135" fmla="*/ f107 f39 1"/>
                <a:gd name="f136" fmla="*/ f108 f39 1"/>
                <a:gd name="f137" fmla="*/ f109 f39 1"/>
                <a:gd name="f138" fmla="*/ f110 f40 1"/>
                <a:gd name="f139" fmla="*/ f111 f40 1"/>
                <a:gd name="f140" fmla="*/ f112 f40 1"/>
                <a:gd name="f141" fmla="*/ f113 f40 1"/>
                <a:gd name="f142" fmla="*/ f114 f40 1"/>
                <a:gd name="f143" fmla="*/ f115 f39 1"/>
                <a:gd name="f144" fmla="*/ f116 f39 1"/>
                <a:gd name="f145" fmla="*/ f117 f40 1"/>
                <a:gd name="f146" fmla="*/ f118 f39 1"/>
                <a:gd name="f147" fmla="*/ f119 f40 1"/>
                <a:gd name="f148" fmla="*/ f120 f39 1"/>
                <a:gd name="f149" fmla="*/ f121 f39 1"/>
                <a:gd name="f150" fmla="*/ f122 f40 1"/>
                <a:gd name="f151" fmla="*/ f123 f4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9">
                  <a:pos x="f128" y="f129"/>
                </a:cxn>
                <a:cxn ang="f99">
                  <a:pos x="f130" y="f131"/>
                </a:cxn>
                <a:cxn ang="f99">
                  <a:pos x="f132" y="f133"/>
                </a:cxn>
                <a:cxn ang="f99">
                  <a:pos x="f134" y="f133"/>
                </a:cxn>
                <a:cxn ang="f99">
                  <a:pos x="f135" y="f131"/>
                </a:cxn>
                <a:cxn ang="f99">
                  <a:pos x="f136" y="f129"/>
                </a:cxn>
                <a:cxn ang="f99">
                  <a:pos x="f137" y="f138"/>
                </a:cxn>
                <a:cxn ang="f99">
                  <a:pos x="f137" y="f139"/>
                </a:cxn>
                <a:cxn ang="f99">
                  <a:pos x="f136" y="f140"/>
                </a:cxn>
                <a:cxn ang="f99">
                  <a:pos x="f135" y="f141"/>
                </a:cxn>
                <a:cxn ang="f99">
                  <a:pos x="f134" y="f142"/>
                </a:cxn>
                <a:cxn ang="f99">
                  <a:pos x="f132" y="f142"/>
                </a:cxn>
                <a:cxn ang="f99">
                  <a:pos x="f130" y="f141"/>
                </a:cxn>
                <a:cxn ang="f99">
                  <a:pos x="f128" y="f140"/>
                </a:cxn>
                <a:cxn ang="f99">
                  <a:pos x="f143" y="f139"/>
                </a:cxn>
                <a:cxn ang="f99">
                  <a:pos x="f143" y="f138"/>
                </a:cxn>
                <a:cxn ang="f99">
                  <a:pos x="f128" y="f129"/>
                </a:cxn>
                <a:cxn ang="f99">
                  <a:pos x="f144" y="f145"/>
                </a:cxn>
                <a:cxn ang="f99">
                  <a:pos x="f146" y="f147"/>
                </a:cxn>
                <a:cxn ang="f99">
                  <a:pos x="f148" y="f147"/>
                </a:cxn>
                <a:cxn ang="f99">
                  <a:pos x="f149" y="f145"/>
                </a:cxn>
                <a:cxn ang="f99">
                  <a:pos x="f149" y="f150"/>
                </a:cxn>
                <a:cxn ang="f99">
                  <a:pos x="f148" y="f151"/>
                </a:cxn>
                <a:cxn ang="f99">
                  <a:pos x="f146" y="f151"/>
                </a:cxn>
                <a:cxn ang="f99">
                  <a:pos x="f144" y="f150"/>
                </a:cxn>
                <a:cxn ang="f99">
                  <a:pos x="f144" y="f145"/>
                </a:cxn>
              </a:cxnLst>
              <a:rect l="f124" t="f127" r="f125" b="f126"/>
              <a:pathLst>
                <a:path w="1208" h="634">
                  <a:moveTo>
                    <a:pt x="f8" y="f9"/>
                  </a:moveTo>
                  <a:cubicBezTo>
                    <a:pt x="f10" y="f9"/>
                    <a:pt x="f11" y="f12"/>
                    <a:pt x="f11" y="f13"/>
                  </a:cubicBezTo>
                  <a:cubicBezTo>
                    <a:pt x="f11" y="f14"/>
                    <a:pt x="f15" y="f5"/>
                    <a:pt x="f16" y="f5"/>
                  </a:cubicBezTo>
                  <a:cubicBezTo>
                    <a:pt x="f17" y="f5"/>
                    <a:pt x="f17" y="f5"/>
                    <a:pt x="f17" y="f5"/>
                  </a:cubicBezTo>
                  <a:cubicBezTo>
                    <a:pt x="f18" y="f5"/>
                    <a:pt x="f9" y="f14"/>
                    <a:pt x="f9" y="f13"/>
                  </a:cubicBezTo>
                  <a:cubicBezTo>
                    <a:pt x="f9" y="f12"/>
                    <a:pt x="f12" y="f9"/>
                    <a:pt x="f13" y="f9"/>
                  </a:cubicBezTo>
                  <a:cubicBezTo>
                    <a:pt x="f14" y="f9"/>
                    <a:pt x="f5" y="f18"/>
                    <a:pt x="f5" y="f17"/>
                  </a:cubicBezTo>
                  <a:cubicBezTo>
                    <a:pt x="f5" y="f19"/>
                    <a:pt x="f5" y="f19"/>
                    <a:pt x="f5" y="f19"/>
                  </a:cubicBezTo>
                  <a:cubicBezTo>
                    <a:pt x="f5" y="f20"/>
                    <a:pt x="f14" y="f21"/>
                    <a:pt x="f13" y="f21"/>
                  </a:cubicBezTo>
                  <a:cubicBezTo>
                    <a:pt x="f12" y="f21"/>
                    <a:pt x="f9" y="f22"/>
                    <a:pt x="f9" y="f23"/>
                  </a:cubicBezTo>
                  <a:cubicBezTo>
                    <a:pt x="f9" y="f24"/>
                    <a:pt x="f18" y="f7"/>
                    <a:pt x="f17" y="f7"/>
                  </a:cubicBezTo>
                  <a:cubicBezTo>
                    <a:pt x="f16" y="f7"/>
                    <a:pt x="f16" y="f7"/>
                    <a:pt x="f16" y="f7"/>
                  </a:cubicBezTo>
                  <a:cubicBezTo>
                    <a:pt x="f15" y="f7"/>
                    <a:pt x="f11" y="f24"/>
                    <a:pt x="f11" y="f23"/>
                  </a:cubicBezTo>
                  <a:cubicBezTo>
                    <a:pt x="f11" y="f22"/>
                    <a:pt x="f10" y="f21"/>
                    <a:pt x="f8" y="f21"/>
                  </a:cubicBezTo>
                  <a:cubicBezTo>
                    <a:pt x="f25" y="f21"/>
                    <a:pt x="f6" y="f20"/>
                    <a:pt x="f6" y="f19"/>
                  </a:cubicBezTo>
                  <a:cubicBezTo>
                    <a:pt x="f6" y="f17"/>
                    <a:pt x="f6" y="f17"/>
                    <a:pt x="f6" y="f17"/>
                  </a:cubicBezTo>
                  <a:cubicBezTo>
                    <a:pt x="f6" y="f18"/>
                    <a:pt x="f25" y="f9"/>
                    <a:pt x="f8" y="f9"/>
                  </a:cubicBezTo>
                  <a:close/>
                  <a:moveTo>
                    <a:pt x="f26" y="f27"/>
                  </a:moveTo>
                  <a:cubicBezTo>
                    <a:pt x="f28" y="f29"/>
                    <a:pt x="f30" y="f31"/>
                    <a:pt x="f32" y="f33"/>
                  </a:cubicBezTo>
                  <a:cubicBezTo>
                    <a:pt x="f34" y="f33"/>
                    <a:pt x="f34" y="f33"/>
                    <a:pt x="f34" y="f33"/>
                  </a:cubicBezTo>
                  <a:cubicBezTo>
                    <a:pt x="f35" y="f31"/>
                    <a:pt x="f36" y="f29"/>
                    <a:pt x="f37" y="f27"/>
                  </a:cubicBezTo>
                  <a:cubicBezTo>
                    <a:pt x="f37" y="f34"/>
                    <a:pt x="f37" y="f34"/>
                    <a:pt x="f37" y="f34"/>
                  </a:cubicBezTo>
                  <a:cubicBezTo>
                    <a:pt x="f36" y="f35"/>
                    <a:pt x="f35" y="f36"/>
                    <a:pt x="f34" y="f37"/>
                  </a:cubicBezTo>
                  <a:cubicBezTo>
                    <a:pt x="f32" y="f37"/>
                    <a:pt x="f32" y="f37"/>
                    <a:pt x="f32" y="f37"/>
                  </a:cubicBezTo>
                  <a:cubicBezTo>
                    <a:pt x="f30" y="f36"/>
                    <a:pt x="f28" y="f35"/>
                    <a:pt x="f26" y="f34"/>
                  </a:cubicBezTo>
                  <a:cubicBezTo>
                    <a:pt x="f26" y="f27"/>
                    <a:pt x="f26" y="f27"/>
                    <a:pt x="f26" y="f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F0315D40-FA52-1748-83BC-3031A4952326}"/>
                </a:ext>
              </a:extLst>
            </p:cNvPr>
            <p:cNvSpPr/>
            <p:nvPr/>
          </p:nvSpPr>
          <p:spPr>
            <a:xfrm>
              <a:off x="977804" y="1311286"/>
              <a:ext cx="24588" cy="641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"/>
                <a:gd name="f7" fmla="val 364"/>
                <a:gd name="f8" fmla="val 99"/>
                <a:gd name="f9" fmla="val 39"/>
                <a:gd name="f10" fmla="val 18"/>
                <a:gd name="f11" fmla="val 40"/>
                <a:gd name="f12" fmla="val 62"/>
                <a:gd name="f13" fmla="val 79"/>
                <a:gd name="f14" fmla="val 59"/>
                <a:gd name="f15" fmla="val 324"/>
                <a:gd name="f16" fmla="val 346"/>
                <a:gd name="f17" fmla="val 77"/>
                <a:gd name="f18" fmla="val 121"/>
                <a:gd name="f19" fmla="+- 0 0 -90"/>
                <a:gd name="f20" fmla="*/ f3 1 139"/>
                <a:gd name="f21" fmla="*/ f4 1 364"/>
                <a:gd name="f22" fmla="+- f7 0 f5"/>
                <a:gd name="f23" fmla="+- f6 0 f5"/>
                <a:gd name="f24" fmla="*/ f19 f0 1"/>
                <a:gd name="f25" fmla="*/ f23 1 139"/>
                <a:gd name="f26" fmla="*/ f22 1 364"/>
                <a:gd name="f27" fmla="*/ 99 f23 1"/>
                <a:gd name="f28" fmla="*/ 0 f22 1"/>
                <a:gd name="f29" fmla="*/ 39 f23 1"/>
                <a:gd name="f30" fmla="*/ 0 f23 1"/>
                <a:gd name="f31" fmla="*/ 40 f22 1"/>
                <a:gd name="f32" fmla="*/ 79 f22 1"/>
                <a:gd name="f33" fmla="*/ 59 f23 1"/>
                <a:gd name="f34" fmla="*/ 324 f22 1"/>
                <a:gd name="f35" fmla="*/ 364 f22 1"/>
                <a:gd name="f36" fmla="*/ 139 f23 1"/>
                <a:gd name="f37" fmla="*/ f24 1 f2"/>
                <a:gd name="f38" fmla="*/ f27 1 139"/>
                <a:gd name="f39" fmla="*/ f28 1 364"/>
                <a:gd name="f40" fmla="*/ f29 1 139"/>
                <a:gd name="f41" fmla="*/ f30 1 139"/>
                <a:gd name="f42" fmla="*/ f31 1 364"/>
                <a:gd name="f43" fmla="*/ f32 1 364"/>
                <a:gd name="f44" fmla="*/ f33 1 139"/>
                <a:gd name="f45" fmla="*/ f34 1 364"/>
                <a:gd name="f46" fmla="*/ f35 1 364"/>
                <a:gd name="f47" fmla="*/ f36 1 139"/>
                <a:gd name="f48" fmla="*/ 0 1 f25"/>
                <a:gd name="f49" fmla="*/ f6 1 f25"/>
                <a:gd name="f50" fmla="*/ 0 1 f26"/>
                <a:gd name="f51" fmla="*/ f7 1 f26"/>
                <a:gd name="f52" fmla="+- f37 0 f1"/>
                <a:gd name="f53" fmla="*/ f38 1 f25"/>
                <a:gd name="f54" fmla="*/ f39 1 f26"/>
                <a:gd name="f55" fmla="*/ f40 1 f25"/>
                <a:gd name="f56" fmla="*/ f41 1 f25"/>
                <a:gd name="f57" fmla="*/ f42 1 f26"/>
                <a:gd name="f58" fmla="*/ f43 1 f26"/>
                <a:gd name="f59" fmla="*/ f44 1 f25"/>
                <a:gd name="f60" fmla="*/ f45 1 f26"/>
                <a:gd name="f61" fmla="*/ f46 1 f26"/>
                <a:gd name="f62" fmla="*/ f47 1 f25"/>
                <a:gd name="f63" fmla="*/ f48 f20 1"/>
                <a:gd name="f64" fmla="*/ f49 f20 1"/>
                <a:gd name="f65" fmla="*/ f51 f21 1"/>
                <a:gd name="f66" fmla="*/ f50 f21 1"/>
                <a:gd name="f67" fmla="*/ f53 f20 1"/>
                <a:gd name="f68" fmla="*/ f54 f21 1"/>
                <a:gd name="f69" fmla="*/ f55 f20 1"/>
                <a:gd name="f70" fmla="*/ f56 f20 1"/>
                <a:gd name="f71" fmla="*/ f57 f21 1"/>
                <a:gd name="f72" fmla="*/ f58 f21 1"/>
                <a:gd name="f73" fmla="*/ f59 f20 1"/>
                <a:gd name="f74" fmla="*/ f60 f21 1"/>
                <a:gd name="f75" fmla="*/ f61 f21 1"/>
                <a:gd name="f76" fmla="*/ f62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67" y="f68"/>
                </a:cxn>
                <a:cxn ang="f52">
                  <a:pos x="f69" y="f68"/>
                </a:cxn>
                <a:cxn ang="f52">
                  <a:pos x="f70" y="f71"/>
                </a:cxn>
                <a:cxn ang="f52">
                  <a:pos x="f69" y="f72"/>
                </a:cxn>
                <a:cxn ang="f52">
                  <a:pos x="f73" y="f72"/>
                </a:cxn>
                <a:cxn ang="f52">
                  <a:pos x="f73" y="f74"/>
                </a:cxn>
                <a:cxn ang="f52">
                  <a:pos x="f67" y="f75"/>
                </a:cxn>
                <a:cxn ang="f52">
                  <a:pos x="f76" y="f74"/>
                </a:cxn>
                <a:cxn ang="f52">
                  <a:pos x="f76" y="f71"/>
                </a:cxn>
                <a:cxn ang="f52">
                  <a:pos x="f67" y="f68"/>
                </a:cxn>
              </a:cxnLst>
              <a:rect l="f63" t="f66" r="f64" b="f65"/>
              <a:pathLst>
                <a:path w="139" h="364">
                  <a:moveTo>
                    <a:pt x="f8" y="f5"/>
                  </a:moveTo>
                  <a:cubicBezTo>
                    <a:pt x="f9" y="f5"/>
                    <a:pt x="f9" y="f5"/>
                    <a:pt x="f9" y="f5"/>
                  </a:cubicBezTo>
                  <a:cubicBezTo>
                    <a:pt x="f10" y="f5"/>
                    <a:pt x="f5" y="f10"/>
                    <a:pt x="f5" y="f11"/>
                  </a:cubicBezTo>
                  <a:cubicBezTo>
                    <a:pt x="f5" y="f12"/>
                    <a:pt x="f10" y="f13"/>
                    <a:pt x="f9" y="f13"/>
                  </a:cubicBezTo>
                  <a:cubicBezTo>
                    <a:pt x="f14" y="f13"/>
                    <a:pt x="f14" y="f13"/>
                    <a:pt x="f14" y="f13"/>
                  </a:cubicBezTo>
                  <a:cubicBezTo>
                    <a:pt x="f14" y="f15"/>
                    <a:pt x="f14" y="f15"/>
                    <a:pt x="f14" y="f15"/>
                  </a:cubicBezTo>
                  <a:cubicBezTo>
                    <a:pt x="f14" y="f16"/>
                    <a:pt x="f17" y="f7"/>
                    <a:pt x="f8" y="f7"/>
                  </a:cubicBezTo>
                  <a:cubicBezTo>
                    <a:pt x="f18" y="f7"/>
                    <a:pt x="f6" y="f16"/>
                    <a:pt x="f6" y="f15"/>
                  </a:cubicBezTo>
                  <a:cubicBezTo>
                    <a:pt x="f6" y="f11"/>
                    <a:pt x="f6" y="f11"/>
                    <a:pt x="f6" y="f11"/>
                  </a:cubicBezTo>
                  <a:cubicBezTo>
                    <a:pt x="f6" y="f10"/>
                    <a:pt x="f18" y="f5"/>
                    <a:pt x="f8" y="f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6DEED850-4D50-8E03-9BC9-11ADE892BA35}"/>
                </a:ext>
              </a:extLst>
            </p:cNvPr>
            <p:cNvSpPr/>
            <p:nvPr/>
          </p:nvSpPr>
          <p:spPr>
            <a:xfrm>
              <a:off x="1018586" y="1311286"/>
              <a:ext cx="46177" cy="641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2"/>
                <a:gd name="f7" fmla="val 364"/>
                <a:gd name="f8" fmla="val 222"/>
                <a:gd name="f9" fmla="val 40"/>
                <a:gd name="f10" fmla="val 18"/>
                <a:gd name="f11" fmla="val 324"/>
                <a:gd name="f12" fmla="val 346"/>
                <a:gd name="f13" fmla="val 244"/>
                <a:gd name="f14" fmla="val 183"/>
                <a:gd name="f15" fmla="val 285"/>
                <a:gd name="f16" fmla="val 80"/>
                <a:gd name="f17" fmla="val 79"/>
                <a:gd name="f18" fmla="+- 0 0 -90"/>
                <a:gd name="f19" fmla="*/ f3 1 262"/>
                <a:gd name="f20" fmla="*/ f4 1 364"/>
                <a:gd name="f21" fmla="+- f7 0 f5"/>
                <a:gd name="f22" fmla="+- f6 0 f5"/>
                <a:gd name="f23" fmla="*/ f18 f0 1"/>
                <a:gd name="f24" fmla="*/ f22 1 262"/>
                <a:gd name="f25" fmla="*/ f21 1 364"/>
                <a:gd name="f26" fmla="*/ 222 f22 1"/>
                <a:gd name="f27" fmla="*/ 0 f21 1"/>
                <a:gd name="f28" fmla="*/ 40 f22 1"/>
                <a:gd name="f29" fmla="*/ 0 f22 1"/>
                <a:gd name="f30" fmla="*/ 40 f21 1"/>
                <a:gd name="f31" fmla="*/ 324 f21 1"/>
                <a:gd name="f32" fmla="*/ 364 f21 1"/>
                <a:gd name="f33" fmla="*/ 262 f22 1"/>
                <a:gd name="f34" fmla="*/ 183 f22 1"/>
                <a:gd name="f35" fmla="*/ 285 f21 1"/>
                <a:gd name="f36" fmla="*/ 80 f22 1"/>
                <a:gd name="f37" fmla="*/ 79 f21 1"/>
                <a:gd name="f38" fmla="*/ f23 1 f2"/>
                <a:gd name="f39" fmla="*/ f26 1 262"/>
                <a:gd name="f40" fmla="*/ f27 1 364"/>
                <a:gd name="f41" fmla="*/ f28 1 262"/>
                <a:gd name="f42" fmla="*/ f29 1 262"/>
                <a:gd name="f43" fmla="*/ f30 1 364"/>
                <a:gd name="f44" fmla="*/ f31 1 364"/>
                <a:gd name="f45" fmla="*/ f32 1 364"/>
                <a:gd name="f46" fmla="*/ f33 1 262"/>
                <a:gd name="f47" fmla="*/ f34 1 262"/>
                <a:gd name="f48" fmla="*/ f35 1 364"/>
                <a:gd name="f49" fmla="*/ f36 1 262"/>
                <a:gd name="f50" fmla="*/ f37 1 364"/>
                <a:gd name="f51" fmla="*/ 0 1 f24"/>
                <a:gd name="f52" fmla="*/ f6 1 f24"/>
                <a:gd name="f53" fmla="*/ 0 1 f25"/>
                <a:gd name="f54" fmla="*/ f7 1 f25"/>
                <a:gd name="f55" fmla="+- f38 0 f1"/>
                <a:gd name="f56" fmla="*/ f39 1 f24"/>
                <a:gd name="f57" fmla="*/ f40 1 f25"/>
                <a:gd name="f58" fmla="*/ f41 1 f24"/>
                <a:gd name="f59" fmla="*/ f42 1 f24"/>
                <a:gd name="f60" fmla="*/ f43 1 f25"/>
                <a:gd name="f61" fmla="*/ f44 1 f25"/>
                <a:gd name="f62" fmla="*/ f45 1 f25"/>
                <a:gd name="f63" fmla="*/ f46 1 f24"/>
                <a:gd name="f64" fmla="*/ f47 1 f24"/>
                <a:gd name="f65" fmla="*/ f48 1 f25"/>
                <a:gd name="f66" fmla="*/ f49 1 f24"/>
                <a:gd name="f67" fmla="*/ f50 1 f25"/>
                <a:gd name="f68" fmla="*/ f51 f19 1"/>
                <a:gd name="f69" fmla="*/ f52 f19 1"/>
                <a:gd name="f70" fmla="*/ f54 f20 1"/>
                <a:gd name="f71" fmla="*/ f53 f20 1"/>
                <a:gd name="f72" fmla="*/ f56 f19 1"/>
                <a:gd name="f73" fmla="*/ f57 f20 1"/>
                <a:gd name="f74" fmla="*/ f58 f19 1"/>
                <a:gd name="f75" fmla="*/ f59 f19 1"/>
                <a:gd name="f76" fmla="*/ f60 f20 1"/>
                <a:gd name="f77" fmla="*/ f61 f20 1"/>
                <a:gd name="f78" fmla="*/ f62 f20 1"/>
                <a:gd name="f79" fmla="*/ f63 f19 1"/>
                <a:gd name="f80" fmla="*/ f64 f19 1"/>
                <a:gd name="f81" fmla="*/ f65 f20 1"/>
                <a:gd name="f82" fmla="*/ f66 f19 1"/>
                <a:gd name="f83" fmla="*/ f67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5">
                  <a:pos x="f72" y="f73"/>
                </a:cxn>
                <a:cxn ang="f55">
                  <a:pos x="f74" y="f73"/>
                </a:cxn>
                <a:cxn ang="f55">
                  <a:pos x="f75" y="f76"/>
                </a:cxn>
                <a:cxn ang="f55">
                  <a:pos x="f75" y="f77"/>
                </a:cxn>
                <a:cxn ang="f55">
                  <a:pos x="f74" y="f78"/>
                </a:cxn>
                <a:cxn ang="f55">
                  <a:pos x="f72" y="f78"/>
                </a:cxn>
                <a:cxn ang="f55">
                  <a:pos x="f79" y="f77"/>
                </a:cxn>
                <a:cxn ang="f55">
                  <a:pos x="f79" y="f76"/>
                </a:cxn>
                <a:cxn ang="f55">
                  <a:pos x="f72" y="f73"/>
                </a:cxn>
                <a:cxn ang="f55">
                  <a:pos x="f80" y="f81"/>
                </a:cxn>
                <a:cxn ang="f55">
                  <a:pos x="f82" y="f81"/>
                </a:cxn>
                <a:cxn ang="f55">
                  <a:pos x="f82" y="f83"/>
                </a:cxn>
                <a:cxn ang="f55">
                  <a:pos x="f80" y="f83"/>
                </a:cxn>
                <a:cxn ang="f55">
                  <a:pos x="f80" y="f81"/>
                </a:cxn>
              </a:cxnLst>
              <a:rect l="f68" t="f71" r="f69" b="f70"/>
              <a:pathLst>
                <a:path w="262" h="364">
                  <a:moveTo>
                    <a:pt x="f8" y="f5"/>
                  </a:moveTo>
                  <a:cubicBezTo>
                    <a:pt x="f9" y="f5"/>
                    <a:pt x="f9" y="f5"/>
                    <a:pt x="f9" y="f5"/>
                  </a:cubicBezTo>
                  <a:cubicBezTo>
                    <a:pt x="f10" y="f5"/>
                    <a:pt x="f5" y="f10"/>
                    <a:pt x="f5" y="f9"/>
                  </a:cubicBezTo>
                  <a:cubicBezTo>
                    <a:pt x="f5" y="f11"/>
                    <a:pt x="f5" y="f11"/>
                    <a:pt x="f5" y="f11"/>
                  </a:cubicBezTo>
                  <a:cubicBezTo>
                    <a:pt x="f5" y="f12"/>
                    <a:pt x="f10" y="f7"/>
                    <a:pt x="f9" y="f7"/>
                  </a:cubicBezTo>
                  <a:cubicBezTo>
                    <a:pt x="f8" y="f7"/>
                    <a:pt x="f8" y="f7"/>
                    <a:pt x="f8" y="f7"/>
                  </a:cubicBezTo>
                  <a:cubicBezTo>
                    <a:pt x="f13" y="f7"/>
                    <a:pt x="f6" y="f12"/>
                    <a:pt x="f6" y="f11"/>
                  </a:cubicBezTo>
                  <a:cubicBezTo>
                    <a:pt x="f6" y="f9"/>
                    <a:pt x="f6" y="f9"/>
                    <a:pt x="f6" y="f9"/>
                  </a:cubicBezTo>
                  <a:cubicBezTo>
                    <a:pt x="f6" y="f10"/>
                    <a:pt x="f13" y="f5"/>
                    <a:pt x="f8" y="f5"/>
                  </a:cubicBezTo>
                  <a:close/>
                  <a:moveTo>
                    <a:pt x="f14" y="f15"/>
                  </a:moveTo>
                  <a:cubicBezTo>
                    <a:pt x="f16" y="f15"/>
                    <a:pt x="f16" y="f15"/>
                    <a:pt x="f16" y="f15"/>
                  </a:cubicBezTo>
                  <a:cubicBezTo>
                    <a:pt x="f16" y="f17"/>
                    <a:pt x="f16" y="f17"/>
                    <a:pt x="f16" y="f17"/>
                  </a:cubicBezTo>
                  <a:cubicBezTo>
                    <a:pt x="f14" y="f17"/>
                    <a:pt x="f14" y="f17"/>
                    <a:pt x="f14" y="f17"/>
                  </a:cubicBezTo>
                  <a:lnTo>
                    <a:pt x="f14" y="f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endParaRPr>
            </a:p>
          </p:txBody>
        </p:sp>
      </p:grpSp>
      <p:sp>
        <p:nvSpPr>
          <p:cNvPr id="12" name="TextBox 107">
            <a:extLst>
              <a:ext uri="{FF2B5EF4-FFF2-40B4-BE49-F238E27FC236}">
                <a16:creationId xmlns:a16="http://schemas.microsoft.com/office/drawing/2014/main" id="{298DEDFA-7A05-4D31-431A-22A4F8BADE7A}"/>
              </a:ext>
            </a:extLst>
          </p:cNvPr>
          <p:cNvSpPr txBox="1"/>
          <p:nvPr/>
        </p:nvSpPr>
        <p:spPr>
          <a:xfrm>
            <a:off x="1518370" y="1139177"/>
            <a:ext cx="1965054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Q3 records minimum sales volume </a:t>
            </a:r>
          </a:p>
        </p:txBody>
      </p:sp>
      <p:sp>
        <p:nvSpPr>
          <p:cNvPr id="13" name="Rectangle 116">
            <a:extLst>
              <a:ext uri="{FF2B5EF4-FFF2-40B4-BE49-F238E27FC236}">
                <a16:creationId xmlns:a16="http://schemas.microsoft.com/office/drawing/2014/main" id="{EFF35861-B0EC-720B-05B1-408D21E14171}"/>
              </a:ext>
            </a:extLst>
          </p:cNvPr>
          <p:cNvSpPr/>
          <p:nvPr/>
        </p:nvSpPr>
        <p:spPr>
          <a:xfrm>
            <a:off x="4500786" y="1883938"/>
            <a:ext cx="3195590" cy="3231654"/>
          </a:xfrm>
          <a:prstGeom prst="rect">
            <a:avLst/>
          </a:prstGeom>
          <a:solidFill>
            <a:srgbClr val="CFCFC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4" name="Rectangle 96">
            <a:extLst>
              <a:ext uri="{FF2B5EF4-FFF2-40B4-BE49-F238E27FC236}">
                <a16:creationId xmlns:a16="http://schemas.microsoft.com/office/drawing/2014/main" id="{FC0799AB-2651-D4CC-F468-2BBF093D0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0" y="969858"/>
            <a:ext cx="2834292" cy="746433"/>
          </a:xfrm>
          <a:prstGeom prst="rect">
            <a:avLst/>
          </a:prstGeom>
          <a:gradFill>
            <a:gsLst>
              <a:gs pos="0">
                <a:srgbClr val="85E0E7"/>
              </a:gs>
              <a:gs pos="100000">
                <a:srgbClr val="FFFFFF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5" name="Oval 85">
            <a:extLst>
              <a:ext uri="{FF2B5EF4-FFF2-40B4-BE49-F238E27FC236}">
                <a16:creationId xmlns:a16="http://schemas.microsoft.com/office/drawing/2014/main" id="{868077B6-42C5-9D22-E467-1148E7EAB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7" y="969858"/>
            <a:ext cx="746433" cy="74643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3CDD9"/>
          </a:solidFill>
          <a:ln w="2540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6" name="Freeform 18" descr="This is an icon of a human being. ">
            <a:extLst>
              <a:ext uri="{FF2B5EF4-FFF2-40B4-BE49-F238E27FC236}">
                <a16:creationId xmlns:a16="http://schemas.microsoft.com/office/drawing/2014/main" id="{87A3C1C9-8A2E-5DAC-7ABF-AD61C9402751}"/>
              </a:ext>
            </a:extLst>
          </p:cNvPr>
          <p:cNvSpPr/>
          <p:nvPr/>
        </p:nvSpPr>
        <p:spPr>
          <a:xfrm>
            <a:off x="4749265" y="1182273"/>
            <a:ext cx="244300" cy="32159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59"/>
              <a:gd name="f7" fmla="val 2048"/>
              <a:gd name="f8" fmla="val 1253"/>
              <a:gd name="f9" fmla="val 1330"/>
              <a:gd name="f10" fmla="val 1251"/>
              <a:gd name="f11" fmla="val 1015"/>
              <a:gd name="f12" fmla="val 1337"/>
              <a:gd name="f13" fmla="val 980"/>
              <a:gd name="f14" fmla="val 1084"/>
              <a:gd name="f15" fmla="val 1019"/>
              <a:gd name="f16" fmla="val 1057"/>
              <a:gd name="f17" fmla="val 1055"/>
              <a:gd name="f18" fmla="val 1022"/>
              <a:gd name="f19" fmla="val 1087"/>
              <a:gd name="f20" fmla="val 979"/>
              <a:gd name="f21" fmla="val 1148"/>
              <a:gd name="f22" fmla="val 895"/>
              <a:gd name="f23" fmla="val 1188"/>
              <a:gd name="f24" fmla="val 791"/>
              <a:gd name="f25" fmla="val 1202"/>
              <a:gd name="f26" fmla="val 678"/>
              <a:gd name="f27" fmla="val 1207"/>
              <a:gd name="f28" fmla="val 674"/>
              <a:gd name="f29" fmla="val 1211"/>
              <a:gd name="f30" fmla="val 668"/>
              <a:gd name="f31" fmla="val 1214"/>
              <a:gd name="f32" fmla="val 662"/>
              <a:gd name="f33" fmla="val 1239"/>
              <a:gd name="f34" fmla="val 601"/>
              <a:gd name="f35" fmla="val 1252"/>
              <a:gd name="f36" fmla="val 536"/>
              <a:gd name="f37" fmla="val 469"/>
              <a:gd name="f38" fmla="val 210"/>
              <a:gd name="f39" fmla="val 818"/>
              <a:gd name="f40" fmla="val 755"/>
              <a:gd name="f41" fmla="val 694"/>
              <a:gd name="f42" fmla="val 14"/>
              <a:gd name="f43" fmla="val 637"/>
              <a:gd name="f44" fmla="val 43"/>
              <a:gd name="f45" fmla="val 615"/>
              <a:gd name="f46" fmla="val 45"/>
              <a:gd name="f47" fmla="val 594"/>
              <a:gd name="f48" fmla="val 48"/>
              <a:gd name="f49" fmla="val 573"/>
              <a:gd name="f50" fmla="val 54"/>
              <a:gd name="f51" fmla="val 475"/>
              <a:gd name="f52" fmla="val 83"/>
              <a:gd name="f53" fmla="val 395"/>
              <a:gd name="f54" fmla="val 156"/>
              <a:gd name="f55" fmla="val 348"/>
              <a:gd name="f56" fmla="val 260"/>
              <a:gd name="f57" fmla="val 302"/>
              <a:gd name="f58" fmla="val 361"/>
              <a:gd name="f59" fmla="val 293"/>
              <a:gd name="f60" fmla="val 480"/>
              <a:gd name="f61" fmla="val 322"/>
              <a:gd name="f62" fmla="val 595"/>
              <a:gd name="f63" fmla="val 328"/>
              <a:gd name="f64" fmla="val 619"/>
              <a:gd name="f65" fmla="val 336"/>
              <a:gd name="f66" fmla="val 643"/>
              <a:gd name="f67" fmla="val 346"/>
              <a:gd name="f68" fmla="val 666"/>
              <a:gd name="f69" fmla="val 672"/>
              <a:gd name="f70" fmla="val 352"/>
              <a:gd name="f71" fmla="val 677"/>
              <a:gd name="f72" fmla="val 356"/>
              <a:gd name="f73" fmla="val 681"/>
              <a:gd name="f74" fmla="val 379"/>
              <a:gd name="f75" fmla="val 858"/>
              <a:gd name="f76" fmla="val 463"/>
              <a:gd name="f77" fmla="val 1004"/>
              <a:gd name="f78" fmla="val 578"/>
              <a:gd name="f79" fmla="val 542"/>
              <a:gd name="f80" fmla="val 307"/>
              <a:gd name="f81" fmla="val 305"/>
              <a:gd name="f82" fmla="val 136"/>
              <a:gd name="f83" fmla="val 1336"/>
              <a:gd name="f84" fmla="val 1475"/>
              <a:gd name="f85" fmla="val 1646"/>
              <a:gd name="f86" fmla="val 2002"/>
              <a:gd name="f87" fmla="val 2027"/>
              <a:gd name="f88" fmla="val 20"/>
              <a:gd name="f89" fmla="val 46"/>
              <a:gd name="f90" fmla="val 451"/>
              <a:gd name="f91" fmla="val 1107"/>
              <a:gd name="f92" fmla="val 1512"/>
              <a:gd name="f93" fmla="val 1538"/>
              <a:gd name="f94" fmla="val 1558"/>
              <a:gd name="f95" fmla="val 1422"/>
              <a:gd name="f96" fmla="val 599"/>
              <a:gd name="f97" fmla="val 143"/>
              <a:gd name="f98" fmla="val 138"/>
              <a:gd name="f99" fmla="val 633"/>
              <a:gd name="f100" fmla="val 135"/>
              <a:gd name="f101" fmla="val 651"/>
              <a:gd name="f102" fmla="val 134"/>
              <a:gd name="f103" fmla="val 658"/>
              <a:gd name="f104" fmla="val 665"/>
              <a:gd name="f105" fmla="val 132"/>
              <a:gd name="f106" fmla="val 671"/>
              <a:gd name="f107" fmla="val 129"/>
              <a:gd name="f108" fmla="val 717"/>
              <a:gd name="f109" fmla="val 105"/>
              <a:gd name="f110" fmla="val 767"/>
              <a:gd name="f111" fmla="val 92"/>
              <a:gd name="f112" fmla="val 1006"/>
              <a:gd name="f113" fmla="val 1160"/>
              <a:gd name="f114" fmla="val 261"/>
              <a:gd name="f115" fmla="val 481"/>
              <a:gd name="f116" fmla="val 487"/>
              <a:gd name="f117" fmla="val 1123"/>
              <a:gd name="f118" fmla="val 450"/>
              <a:gd name="f119" fmla="val 1072"/>
              <a:gd name="f120" fmla="val 427"/>
              <a:gd name="f121" fmla="val 1016"/>
              <a:gd name="f122" fmla="val 702"/>
              <a:gd name="f123" fmla="val 683"/>
              <a:gd name="f124" fmla="val 421"/>
              <a:gd name="f125" fmla="val 650"/>
              <a:gd name="f126" fmla="val 410"/>
              <a:gd name="f127" fmla="val 638"/>
              <a:gd name="f128" fmla="val 400"/>
              <a:gd name="f129" fmla="val 628"/>
              <a:gd name="f130" fmla="val 388"/>
              <a:gd name="f131" fmla="val 622"/>
              <a:gd name="f132" fmla="val 373"/>
              <a:gd name="f133" fmla="val 613"/>
              <a:gd name="f134" fmla="val 350"/>
              <a:gd name="f135" fmla="val 590"/>
              <a:gd name="f136" fmla="val 566"/>
              <a:gd name="f137" fmla="val 338"/>
              <a:gd name="f138" fmla="val 339"/>
              <a:gd name="f139" fmla="val 521"/>
              <a:gd name="f140" fmla="val 515"/>
              <a:gd name="f141" fmla="val 380"/>
              <a:gd name="f142" fmla="val 497"/>
              <a:gd name="f143" fmla="val 460"/>
              <a:gd name="f144" fmla="val 567"/>
              <a:gd name="f145" fmla="val 364"/>
              <a:gd name="f146" fmla="val 376"/>
              <a:gd name="f147" fmla="val 448"/>
              <a:gd name="f148" fmla="val 187"/>
              <a:gd name="f149" fmla="val 558"/>
              <a:gd name="f150" fmla="val 941"/>
              <a:gd name="f151" fmla="val 498"/>
              <a:gd name="f152" fmla="val 867"/>
              <a:gd name="f153" fmla="val 459"/>
              <a:gd name="f154" fmla="val 768"/>
              <a:gd name="f155" fmla="val 447"/>
              <a:gd name="f156" fmla="val 660"/>
              <a:gd name="f157" fmla="val 505"/>
              <a:gd name="f158" fmla="val 608"/>
              <a:gd name="f159" fmla="val 551"/>
              <a:gd name="f160" fmla="val 543"/>
              <a:gd name="f161" fmla="val 581"/>
              <a:gd name="f162" fmla="val 472"/>
              <a:gd name="f163" fmla="val 585"/>
              <a:gd name="f164" fmla="val 476"/>
              <a:gd name="f165" fmla="val 484"/>
              <a:gd name="f166" fmla="val 626"/>
              <a:gd name="f167" fmla="val 507"/>
              <a:gd name="f168" fmla="val 663"/>
              <a:gd name="f169" fmla="val 519"/>
              <a:gd name="f170" fmla="val 1060"/>
              <a:gd name="f171" fmla="val 1099"/>
              <a:gd name="f172" fmla="val 546"/>
              <a:gd name="f173" fmla="val 1116"/>
              <a:gd name="f174" fmla="val 584"/>
              <a:gd name="f175" fmla="val 845"/>
              <a:gd name="f176" fmla="val 965"/>
              <a:gd name="f177" fmla="val 779"/>
              <a:gd name="f178" fmla="val 698"/>
              <a:gd name="f179" fmla="val 620"/>
              <a:gd name="f180" fmla="val 664"/>
              <a:gd name="f181" fmla="val 1129"/>
              <a:gd name="f182" fmla="val 701"/>
              <a:gd name="f183" fmla="val 1142"/>
              <a:gd name="f184" fmla="val 739"/>
              <a:gd name="f185" fmla="val 1149"/>
              <a:gd name="f186" fmla="val 857"/>
              <a:gd name="f187" fmla="val 894"/>
              <a:gd name="f188" fmla="val 911"/>
              <a:gd name="f189" fmla="val 1217"/>
              <a:gd name="f190" fmla="val 959"/>
              <a:gd name="f191" fmla="val 1294"/>
              <a:gd name="f192" fmla="val 1028"/>
              <a:gd name="f193" fmla="val 1347"/>
              <a:gd name="f194" fmla="val 786"/>
              <a:gd name="f195" fmla="val 1691"/>
              <a:gd name="f196" fmla="val 784"/>
              <a:gd name="f197" fmla="val 1694"/>
              <a:gd name="f198" fmla="val 782"/>
              <a:gd name="f199" fmla="val 1695"/>
              <a:gd name="f200" fmla="val 776"/>
              <a:gd name="f201" fmla="val 774"/>
              <a:gd name="f202" fmla="val 773"/>
              <a:gd name="f203" fmla="val 530"/>
              <a:gd name="f204" fmla="val 648"/>
              <a:gd name="f205" fmla="val 1466"/>
              <a:gd name="f206" fmla="val 1956"/>
              <a:gd name="f207" fmla="val 1522"/>
              <a:gd name="f208" fmla="val 192"/>
              <a:gd name="f209" fmla="val 316"/>
              <a:gd name="f210" fmla="val 318"/>
              <a:gd name="f211" fmla="val 392"/>
              <a:gd name="f212" fmla="val 1420"/>
              <a:gd name="f213" fmla="val 1393"/>
              <a:gd name="f214" fmla="val 697"/>
              <a:gd name="f215" fmla="val 1744"/>
              <a:gd name="f216" fmla="val 716"/>
              <a:gd name="f217" fmla="val 1771"/>
              <a:gd name="f218" fmla="val 746"/>
              <a:gd name="f219" fmla="val 1787"/>
              <a:gd name="f220" fmla="val 812"/>
              <a:gd name="f221" fmla="val 842"/>
              <a:gd name="f222" fmla="val 861"/>
              <a:gd name="f223" fmla="val 1108"/>
              <a:gd name="f224" fmla="val 1174"/>
              <a:gd name="f225" fmla="val 1240"/>
              <a:gd name="f226" fmla="val 1242"/>
              <a:gd name="f227" fmla="val 1366"/>
              <a:gd name="f228" fmla="+- 0 0 -90"/>
              <a:gd name="f229" fmla="*/ f3 1 1559"/>
              <a:gd name="f230" fmla="*/ f4 1 2048"/>
              <a:gd name="f231" fmla="+- f7 0 f5"/>
              <a:gd name="f232" fmla="+- f6 0 f5"/>
              <a:gd name="f233" fmla="*/ f228 f0 1"/>
              <a:gd name="f234" fmla="*/ f232 1 1559"/>
              <a:gd name="f235" fmla="*/ f231 1 2048"/>
              <a:gd name="f236" fmla="*/ 980 f232 1"/>
              <a:gd name="f237" fmla="*/ 1084 f231 1"/>
              <a:gd name="f238" fmla="*/ 1202 f232 1"/>
              <a:gd name="f239" fmla="*/ 678 f231 1"/>
              <a:gd name="f240" fmla="*/ 1252 f232 1"/>
              <a:gd name="f241" fmla="*/ 469 f231 1"/>
              <a:gd name="f242" fmla="*/ 637 f232 1"/>
              <a:gd name="f243" fmla="*/ 43 f231 1"/>
              <a:gd name="f244" fmla="*/ 348 f232 1"/>
              <a:gd name="f245" fmla="*/ 260 f231 1"/>
              <a:gd name="f246" fmla="*/ 346 f232 1"/>
              <a:gd name="f247" fmla="*/ 666 f231 1"/>
              <a:gd name="f248" fmla="*/ 578 f232 1"/>
              <a:gd name="f249" fmla="*/ 0 f232 1"/>
              <a:gd name="f250" fmla="*/ 1646 f231 1"/>
              <a:gd name="f251" fmla="*/ 46 f232 1"/>
              <a:gd name="f252" fmla="*/ 2048 f231 1"/>
              <a:gd name="f253" fmla="*/ 1107 f232 1"/>
              <a:gd name="f254" fmla="*/ 1559 f232 1"/>
              <a:gd name="f255" fmla="*/ 2002 f231 1"/>
              <a:gd name="f256" fmla="*/ 1253 f232 1"/>
              <a:gd name="f257" fmla="*/ 1330 f231 1"/>
              <a:gd name="f258" fmla="*/ 651 f232 1"/>
              <a:gd name="f259" fmla="*/ 134 f231 1"/>
              <a:gd name="f260" fmla="*/ 818 f232 1"/>
              <a:gd name="f261" fmla="*/ 92 f231 1"/>
              <a:gd name="f262" fmla="*/ 1160 f232 1"/>
              <a:gd name="f263" fmla="*/ 487 f231 1"/>
              <a:gd name="f264" fmla="*/ 702 f232 1"/>
              <a:gd name="f265" fmla="*/ 427 f231 1"/>
              <a:gd name="f266" fmla="*/ 622 f232 1"/>
              <a:gd name="f267" fmla="*/ 373 f231 1"/>
              <a:gd name="f268" fmla="*/ 515 f232 1"/>
              <a:gd name="f269" fmla="*/ 380 f231 1"/>
              <a:gd name="f270" fmla="*/ 599 f232 1"/>
              <a:gd name="f271" fmla="*/ 143 f231 1"/>
              <a:gd name="f272" fmla="*/ 447 f232 1"/>
              <a:gd name="f273" fmla="*/ 660 f231 1"/>
              <a:gd name="f274" fmla="*/ 595 f232 1"/>
              <a:gd name="f275" fmla="*/ 484 f231 1"/>
              <a:gd name="f276" fmla="*/ 1016 f232 1"/>
              <a:gd name="f277" fmla="*/ 519 f231 1"/>
              <a:gd name="f278" fmla="*/ 1116 f232 1"/>
              <a:gd name="f279" fmla="*/ 585 f231 1"/>
              <a:gd name="f280" fmla="*/ 558 f232 1"/>
              <a:gd name="f281" fmla="*/ 941 f231 1"/>
              <a:gd name="f282" fmla="*/ 779 f232 1"/>
              <a:gd name="f283" fmla="*/ 1149 f231 1"/>
              <a:gd name="f284" fmla="*/ 1028 f232 1"/>
              <a:gd name="f285" fmla="*/ 1347 f231 1"/>
              <a:gd name="f286" fmla="*/ 1695 f231 1"/>
              <a:gd name="f287" fmla="*/ 530 f232 1"/>
              <a:gd name="f288" fmla="*/ 1466 f232 1"/>
              <a:gd name="f289" fmla="*/ 1956 f231 1"/>
              <a:gd name="f290" fmla="*/ 451 f232 1"/>
              <a:gd name="f291" fmla="*/ 92 f232 1"/>
              <a:gd name="f292" fmla="*/ 1393 f231 1"/>
              <a:gd name="f293" fmla="*/ 1787 f231 1"/>
              <a:gd name="f294" fmla="*/ 861 f232 1"/>
              <a:gd name="f295" fmla="*/ 1744 f231 1"/>
              <a:gd name="f296" fmla="*/ 1242 f232 1"/>
              <a:gd name="f297" fmla="*/ 1422 f231 1"/>
              <a:gd name="f298" fmla="*/ f233 1 f2"/>
              <a:gd name="f299" fmla="*/ f236 1 1559"/>
              <a:gd name="f300" fmla="*/ f237 1 2048"/>
              <a:gd name="f301" fmla="*/ f238 1 1559"/>
              <a:gd name="f302" fmla="*/ f239 1 2048"/>
              <a:gd name="f303" fmla="*/ f240 1 1559"/>
              <a:gd name="f304" fmla="*/ f241 1 2048"/>
              <a:gd name="f305" fmla="*/ f242 1 1559"/>
              <a:gd name="f306" fmla="*/ f243 1 2048"/>
              <a:gd name="f307" fmla="*/ f244 1 1559"/>
              <a:gd name="f308" fmla="*/ f245 1 2048"/>
              <a:gd name="f309" fmla="*/ f246 1 1559"/>
              <a:gd name="f310" fmla="*/ f247 1 2048"/>
              <a:gd name="f311" fmla="*/ f248 1 1559"/>
              <a:gd name="f312" fmla="*/ f249 1 1559"/>
              <a:gd name="f313" fmla="*/ f250 1 2048"/>
              <a:gd name="f314" fmla="*/ f251 1 1559"/>
              <a:gd name="f315" fmla="*/ f252 1 2048"/>
              <a:gd name="f316" fmla="*/ f253 1 1559"/>
              <a:gd name="f317" fmla="*/ f254 1 1559"/>
              <a:gd name="f318" fmla="*/ f255 1 2048"/>
              <a:gd name="f319" fmla="*/ f256 1 1559"/>
              <a:gd name="f320" fmla="*/ f257 1 2048"/>
              <a:gd name="f321" fmla="*/ f258 1 1559"/>
              <a:gd name="f322" fmla="*/ f259 1 2048"/>
              <a:gd name="f323" fmla="*/ f260 1 1559"/>
              <a:gd name="f324" fmla="*/ f261 1 2048"/>
              <a:gd name="f325" fmla="*/ f262 1 1559"/>
              <a:gd name="f326" fmla="*/ f263 1 2048"/>
              <a:gd name="f327" fmla="*/ f264 1 1559"/>
              <a:gd name="f328" fmla="*/ f265 1 2048"/>
              <a:gd name="f329" fmla="*/ f266 1 1559"/>
              <a:gd name="f330" fmla="*/ f267 1 2048"/>
              <a:gd name="f331" fmla="*/ f268 1 1559"/>
              <a:gd name="f332" fmla="*/ f269 1 2048"/>
              <a:gd name="f333" fmla="*/ f270 1 1559"/>
              <a:gd name="f334" fmla="*/ f271 1 2048"/>
              <a:gd name="f335" fmla="*/ f272 1 1559"/>
              <a:gd name="f336" fmla="*/ f273 1 2048"/>
              <a:gd name="f337" fmla="*/ f274 1 1559"/>
              <a:gd name="f338" fmla="*/ f275 1 2048"/>
              <a:gd name="f339" fmla="*/ f276 1 1559"/>
              <a:gd name="f340" fmla="*/ f277 1 2048"/>
              <a:gd name="f341" fmla="*/ f278 1 1559"/>
              <a:gd name="f342" fmla="*/ f279 1 2048"/>
              <a:gd name="f343" fmla="*/ f280 1 1559"/>
              <a:gd name="f344" fmla="*/ f281 1 2048"/>
              <a:gd name="f345" fmla="*/ f282 1 1559"/>
              <a:gd name="f346" fmla="*/ f283 1 2048"/>
              <a:gd name="f347" fmla="*/ f284 1 1559"/>
              <a:gd name="f348" fmla="*/ f285 1 2048"/>
              <a:gd name="f349" fmla="*/ f286 1 2048"/>
              <a:gd name="f350" fmla="*/ f287 1 1559"/>
              <a:gd name="f351" fmla="*/ f288 1 1559"/>
              <a:gd name="f352" fmla="*/ f289 1 2048"/>
              <a:gd name="f353" fmla="*/ f290 1 1559"/>
              <a:gd name="f354" fmla="*/ f291 1 1559"/>
              <a:gd name="f355" fmla="*/ f292 1 2048"/>
              <a:gd name="f356" fmla="*/ f293 1 2048"/>
              <a:gd name="f357" fmla="*/ f294 1 1559"/>
              <a:gd name="f358" fmla="*/ f295 1 2048"/>
              <a:gd name="f359" fmla="*/ f296 1 1559"/>
              <a:gd name="f360" fmla="*/ f297 1 2048"/>
              <a:gd name="f361" fmla="*/ 0 1 f234"/>
              <a:gd name="f362" fmla="*/ f6 1 f234"/>
              <a:gd name="f363" fmla="*/ 0 1 f235"/>
              <a:gd name="f364" fmla="*/ f7 1 f235"/>
              <a:gd name="f365" fmla="+- f298 0 f1"/>
              <a:gd name="f366" fmla="*/ f299 1 f234"/>
              <a:gd name="f367" fmla="*/ f300 1 f235"/>
              <a:gd name="f368" fmla="*/ f301 1 f234"/>
              <a:gd name="f369" fmla="*/ f302 1 f235"/>
              <a:gd name="f370" fmla="*/ f303 1 f234"/>
              <a:gd name="f371" fmla="*/ f304 1 f235"/>
              <a:gd name="f372" fmla="*/ f305 1 f234"/>
              <a:gd name="f373" fmla="*/ f306 1 f235"/>
              <a:gd name="f374" fmla="*/ f307 1 f234"/>
              <a:gd name="f375" fmla="*/ f308 1 f235"/>
              <a:gd name="f376" fmla="*/ f309 1 f234"/>
              <a:gd name="f377" fmla="*/ f310 1 f235"/>
              <a:gd name="f378" fmla="*/ f311 1 f234"/>
              <a:gd name="f379" fmla="*/ f312 1 f234"/>
              <a:gd name="f380" fmla="*/ f313 1 f235"/>
              <a:gd name="f381" fmla="*/ f314 1 f234"/>
              <a:gd name="f382" fmla="*/ f315 1 f235"/>
              <a:gd name="f383" fmla="*/ f316 1 f234"/>
              <a:gd name="f384" fmla="*/ f317 1 f234"/>
              <a:gd name="f385" fmla="*/ f318 1 f235"/>
              <a:gd name="f386" fmla="*/ f319 1 f234"/>
              <a:gd name="f387" fmla="*/ f320 1 f235"/>
              <a:gd name="f388" fmla="*/ f321 1 f234"/>
              <a:gd name="f389" fmla="*/ f322 1 f235"/>
              <a:gd name="f390" fmla="*/ f323 1 f234"/>
              <a:gd name="f391" fmla="*/ f324 1 f235"/>
              <a:gd name="f392" fmla="*/ f325 1 f234"/>
              <a:gd name="f393" fmla="*/ f326 1 f235"/>
              <a:gd name="f394" fmla="*/ f327 1 f234"/>
              <a:gd name="f395" fmla="*/ f328 1 f235"/>
              <a:gd name="f396" fmla="*/ f329 1 f234"/>
              <a:gd name="f397" fmla="*/ f330 1 f235"/>
              <a:gd name="f398" fmla="*/ f331 1 f234"/>
              <a:gd name="f399" fmla="*/ f332 1 f235"/>
              <a:gd name="f400" fmla="*/ f333 1 f234"/>
              <a:gd name="f401" fmla="*/ f334 1 f235"/>
              <a:gd name="f402" fmla="*/ f335 1 f234"/>
              <a:gd name="f403" fmla="*/ f336 1 f235"/>
              <a:gd name="f404" fmla="*/ f337 1 f234"/>
              <a:gd name="f405" fmla="*/ f338 1 f235"/>
              <a:gd name="f406" fmla="*/ f339 1 f234"/>
              <a:gd name="f407" fmla="*/ f340 1 f235"/>
              <a:gd name="f408" fmla="*/ f341 1 f234"/>
              <a:gd name="f409" fmla="*/ f342 1 f235"/>
              <a:gd name="f410" fmla="*/ f343 1 f234"/>
              <a:gd name="f411" fmla="*/ f344 1 f235"/>
              <a:gd name="f412" fmla="*/ f345 1 f234"/>
              <a:gd name="f413" fmla="*/ f346 1 f235"/>
              <a:gd name="f414" fmla="*/ f347 1 f234"/>
              <a:gd name="f415" fmla="*/ f348 1 f235"/>
              <a:gd name="f416" fmla="*/ f349 1 f235"/>
              <a:gd name="f417" fmla="*/ f350 1 f234"/>
              <a:gd name="f418" fmla="*/ f351 1 f234"/>
              <a:gd name="f419" fmla="*/ f352 1 f235"/>
              <a:gd name="f420" fmla="*/ f353 1 f234"/>
              <a:gd name="f421" fmla="*/ f354 1 f234"/>
              <a:gd name="f422" fmla="*/ f355 1 f235"/>
              <a:gd name="f423" fmla="*/ f356 1 f235"/>
              <a:gd name="f424" fmla="*/ f357 1 f234"/>
              <a:gd name="f425" fmla="*/ f358 1 f235"/>
              <a:gd name="f426" fmla="*/ f359 1 f234"/>
              <a:gd name="f427" fmla="*/ f360 1 f235"/>
              <a:gd name="f428" fmla="*/ f361 f229 1"/>
              <a:gd name="f429" fmla="*/ f362 f229 1"/>
              <a:gd name="f430" fmla="*/ f364 f230 1"/>
              <a:gd name="f431" fmla="*/ f363 f230 1"/>
              <a:gd name="f432" fmla="*/ f366 f229 1"/>
              <a:gd name="f433" fmla="*/ f367 f230 1"/>
              <a:gd name="f434" fmla="*/ f368 f229 1"/>
              <a:gd name="f435" fmla="*/ f369 f230 1"/>
              <a:gd name="f436" fmla="*/ f370 f229 1"/>
              <a:gd name="f437" fmla="*/ f371 f230 1"/>
              <a:gd name="f438" fmla="*/ f372 f229 1"/>
              <a:gd name="f439" fmla="*/ f373 f230 1"/>
              <a:gd name="f440" fmla="*/ f374 f229 1"/>
              <a:gd name="f441" fmla="*/ f375 f230 1"/>
              <a:gd name="f442" fmla="*/ f376 f229 1"/>
              <a:gd name="f443" fmla="*/ f377 f230 1"/>
              <a:gd name="f444" fmla="*/ f378 f229 1"/>
              <a:gd name="f445" fmla="*/ f379 f229 1"/>
              <a:gd name="f446" fmla="*/ f380 f230 1"/>
              <a:gd name="f447" fmla="*/ f381 f229 1"/>
              <a:gd name="f448" fmla="*/ f382 f230 1"/>
              <a:gd name="f449" fmla="*/ f383 f229 1"/>
              <a:gd name="f450" fmla="*/ f384 f229 1"/>
              <a:gd name="f451" fmla="*/ f385 f230 1"/>
              <a:gd name="f452" fmla="*/ f386 f229 1"/>
              <a:gd name="f453" fmla="*/ f387 f230 1"/>
              <a:gd name="f454" fmla="*/ f388 f229 1"/>
              <a:gd name="f455" fmla="*/ f389 f230 1"/>
              <a:gd name="f456" fmla="*/ f390 f229 1"/>
              <a:gd name="f457" fmla="*/ f391 f230 1"/>
              <a:gd name="f458" fmla="*/ f392 f229 1"/>
              <a:gd name="f459" fmla="*/ f393 f230 1"/>
              <a:gd name="f460" fmla="*/ f394 f229 1"/>
              <a:gd name="f461" fmla="*/ f395 f230 1"/>
              <a:gd name="f462" fmla="*/ f396 f229 1"/>
              <a:gd name="f463" fmla="*/ f397 f230 1"/>
              <a:gd name="f464" fmla="*/ f398 f229 1"/>
              <a:gd name="f465" fmla="*/ f399 f230 1"/>
              <a:gd name="f466" fmla="*/ f400 f229 1"/>
              <a:gd name="f467" fmla="*/ f401 f230 1"/>
              <a:gd name="f468" fmla="*/ f402 f229 1"/>
              <a:gd name="f469" fmla="*/ f403 f230 1"/>
              <a:gd name="f470" fmla="*/ f404 f229 1"/>
              <a:gd name="f471" fmla="*/ f405 f230 1"/>
              <a:gd name="f472" fmla="*/ f406 f229 1"/>
              <a:gd name="f473" fmla="*/ f407 f230 1"/>
              <a:gd name="f474" fmla="*/ f408 f229 1"/>
              <a:gd name="f475" fmla="*/ f409 f230 1"/>
              <a:gd name="f476" fmla="*/ f410 f229 1"/>
              <a:gd name="f477" fmla="*/ f411 f230 1"/>
              <a:gd name="f478" fmla="*/ f412 f229 1"/>
              <a:gd name="f479" fmla="*/ f413 f230 1"/>
              <a:gd name="f480" fmla="*/ f414 f229 1"/>
              <a:gd name="f481" fmla="*/ f415 f230 1"/>
              <a:gd name="f482" fmla="*/ f416 f230 1"/>
              <a:gd name="f483" fmla="*/ f417 f229 1"/>
              <a:gd name="f484" fmla="*/ f418 f229 1"/>
              <a:gd name="f485" fmla="*/ f419 f230 1"/>
              <a:gd name="f486" fmla="*/ f420 f229 1"/>
              <a:gd name="f487" fmla="*/ f421 f229 1"/>
              <a:gd name="f488" fmla="*/ f422 f230 1"/>
              <a:gd name="f489" fmla="*/ f423 f230 1"/>
              <a:gd name="f490" fmla="*/ f424 f229 1"/>
              <a:gd name="f491" fmla="*/ f425 f230 1"/>
              <a:gd name="f492" fmla="*/ f426 f229 1"/>
              <a:gd name="f493" fmla="*/ f427 f2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5">
                <a:pos x="f432" y="f433"/>
              </a:cxn>
              <a:cxn ang="f365">
                <a:pos x="f434" y="f435"/>
              </a:cxn>
              <a:cxn ang="f365">
                <a:pos x="f436" y="f437"/>
              </a:cxn>
              <a:cxn ang="f365">
                <a:pos x="f438" y="f439"/>
              </a:cxn>
              <a:cxn ang="f365">
                <a:pos x="f440" y="f441"/>
              </a:cxn>
              <a:cxn ang="f365">
                <a:pos x="f442" y="f443"/>
              </a:cxn>
              <a:cxn ang="f365">
                <a:pos x="f444" y="f433"/>
              </a:cxn>
              <a:cxn ang="f365">
                <a:pos x="f445" y="f446"/>
              </a:cxn>
              <a:cxn ang="f365">
                <a:pos x="f447" y="f448"/>
              </a:cxn>
              <a:cxn ang="f365">
                <a:pos x="f449" y="f448"/>
              </a:cxn>
              <a:cxn ang="f365">
                <a:pos x="f450" y="f451"/>
              </a:cxn>
              <a:cxn ang="f365">
                <a:pos x="f452" y="f453"/>
              </a:cxn>
              <a:cxn ang="f365">
                <a:pos x="f454" y="f455"/>
              </a:cxn>
              <a:cxn ang="f365">
                <a:pos x="f456" y="f457"/>
              </a:cxn>
              <a:cxn ang="f365">
                <a:pos x="f458" y="f459"/>
              </a:cxn>
              <a:cxn ang="f365">
                <a:pos x="f460" y="f461"/>
              </a:cxn>
              <a:cxn ang="f365">
                <a:pos x="f462" y="f463"/>
              </a:cxn>
              <a:cxn ang="f365">
                <a:pos x="f464" y="f465"/>
              </a:cxn>
              <a:cxn ang="f365">
                <a:pos x="f466" y="f467"/>
              </a:cxn>
              <a:cxn ang="f365">
                <a:pos x="f468" y="f469"/>
              </a:cxn>
              <a:cxn ang="f365">
                <a:pos x="f470" y="f471"/>
              </a:cxn>
              <a:cxn ang="f365">
                <a:pos x="f472" y="f473"/>
              </a:cxn>
              <a:cxn ang="f365">
                <a:pos x="f474" y="f475"/>
              </a:cxn>
              <a:cxn ang="f365">
                <a:pos x="f476" y="f477"/>
              </a:cxn>
              <a:cxn ang="f365">
                <a:pos x="f478" y="f479"/>
              </a:cxn>
              <a:cxn ang="f365">
                <a:pos x="f480" y="f481"/>
              </a:cxn>
              <a:cxn ang="f365">
                <a:pos x="f478" y="f482"/>
              </a:cxn>
              <a:cxn ang="f365">
                <a:pos x="f483" y="f481"/>
              </a:cxn>
              <a:cxn ang="f365">
                <a:pos x="f484" y="f485"/>
              </a:cxn>
              <a:cxn ang="f365">
                <a:pos x="f486" y="f485"/>
              </a:cxn>
              <a:cxn ang="f365">
                <a:pos x="f487" y="f446"/>
              </a:cxn>
              <a:cxn ang="f365">
                <a:pos x="f486" y="f488"/>
              </a:cxn>
              <a:cxn ang="f365">
                <a:pos x="f478" y="f489"/>
              </a:cxn>
              <a:cxn ang="f365">
                <a:pos x="f490" y="f491"/>
              </a:cxn>
              <a:cxn ang="f365">
                <a:pos x="f492" y="f493"/>
              </a:cxn>
              <a:cxn ang="f365">
                <a:pos x="f484" y="f485"/>
              </a:cxn>
            </a:cxnLst>
            <a:rect l="f428" t="f431" r="f429" b="f430"/>
            <a:pathLst>
              <a:path w="1559" h="2048">
                <a:moveTo>
                  <a:pt x="f8" y="f9"/>
                </a:moveTo>
                <a:cubicBezTo>
                  <a:pt x="f10" y="f9"/>
                  <a:pt x="f11" y="f12"/>
                  <a:pt x="f13" y="f14"/>
                </a:cubicBezTo>
                <a:cubicBezTo>
                  <a:pt x="f15" y="f16"/>
                  <a:pt x="f17" y="f18"/>
                  <a:pt x="f19" y="f20"/>
                </a:cubicBezTo>
                <a:cubicBezTo>
                  <a:pt x="f21" y="f22"/>
                  <a:pt x="f23" y="f24"/>
                  <a:pt x="f25" y="f26"/>
                </a:cubicBezTo>
                <a:cubicBezTo>
                  <a:pt x="f27" y="f28"/>
                  <a:pt x="f29" y="f30"/>
                  <a:pt x="f31" y="f32"/>
                </a:cubicBezTo>
                <a:cubicBezTo>
                  <a:pt x="f33" y="f34"/>
                  <a:pt x="f35" y="f36"/>
                  <a:pt x="f35" y="f37"/>
                </a:cubicBezTo>
                <a:cubicBezTo>
                  <a:pt x="f35" y="f38"/>
                  <a:pt x="f16" y="f5"/>
                  <a:pt x="f39" y="f5"/>
                </a:cubicBezTo>
                <a:cubicBezTo>
                  <a:pt x="f40" y="f5"/>
                  <a:pt x="f41" y="f42"/>
                  <a:pt x="f43" y="f44"/>
                </a:cubicBezTo>
                <a:cubicBezTo>
                  <a:pt x="f45" y="f46"/>
                  <a:pt x="f47" y="f48"/>
                  <a:pt x="f49" y="f50"/>
                </a:cubicBezTo>
                <a:cubicBezTo>
                  <a:pt x="f51" y="f52"/>
                  <a:pt x="f53" y="f54"/>
                  <a:pt x="f55" y="f56"/>
                </a:cubicBezTo>
                <a:cubicBezTo>
                  <a:pt x="f57" y="f58"/>
                  <a:pt x="f59" y="f60"/>
                  <a:pt x="f61" y="f62"/>
                </a:cubicBezTo>
                <a:cubicBezTo>
                  <a:pt x="f63" y="f64"/>
                  <a:pt x="f65" y="f66"/>
                  <a:pt x="f67" y="f68"/>
                </a:cubicBezTo>
                <a:cubicBezTo>
                  <a:pt x="f55" y="f69"/>
                  <a:pt x="f70" y="f71"/>
                  <a:pt x="f72" y="f73"/>
                </a:cubicBezTo>
                <a:cubicBezTo>
                  <a:pt x="f74" y="f75"/>
                  <a:pt x="f76" y="f77"/>
                  <a:pt x="f78" y="f14"/>
                </a:cubicBezTo>
                <a:cubicBezTo>
                  <a:pt x="f79" y="f12"/>
                  <a:pt x="f80" y="f9"/>
                  <a:pt x="f81" y="f9"/>
                </a:cubicBezTo>
                <a:cubicBezTo>
                  <a:pt x="f82" y="f83"/>
                  <a:pt x="f5" y="f84"/>
                  <a:pt x="f5" y="f85"/>
                </a:cubicBezTo>
                <a:cubicBezTo>
                  <a:pt x="f5" y="f86"/>
                  <a:pt x="f5" y="f86"/>
                  <a:pt x="f5" y="f86"/>
                </a:cubicBezTo>
                <a:cubicBezTo>
                  <a:pt x="f5" y="f87"/>
                  <a:pt x="f88" y="f7"/>
                  <a:pt x="f89" y="f7"/>
                </a:cubicBezTo>
                <a:cubicBezTo>
                  <a:pt x="f90" y="f7"/>
                  <a:pt x="f90" y="f7"/>
                  <a:pt x="f90" y="f7"/>
                </a:cubicBezTo>
                <a:cubicBezTo>
                  <a:pt x="f91" y="f7"/>
                  <a:pt x="f91" y="f7"/>
                  <a:pt x="f91" y="f7"/>
                </a:cubicBezTo>
                <a:cubicBezTo>
                  <a:pt x="f92" y="f7"/>
                  <a:pt x="f92" y="f7"/>
                  <a:pt x="f92" y="f7"/>
                </a:cubicBezTo>
                <a:cubicBezTo>
                  <a:pt x="f93" y="f7"/>
                  <a:pt x="f6" y="f87"/>
                  <a:pt x="f6" y="f86"/>
                </a:cubicBezTo>
                <a:cubicBezTo>
                  <a:pt x="f6" y="f85"/>
                  <a:pt x="f6" y="f85"/>
                  <a:pt x="f6" y="f85"/>
                </a:cubicBezTo>
                <a:cubicBezTo>
                  <a:pt x="f94" y="f84"/>
                  <a:pt x="f95" y="f83"/>
                  <a:pt x="f8" y="f9"/>
                </a:cubicBezTo>
                <a:close/>
                <a:moveTo>
                  <a:pt x="f96" y="f97"/>
                </a:moveTo>
                <a:cubicBezTo>
                  <a:pt x="f45" y="f98"/>
                  <a:pt x="f99" y="f100"/>
                  <a:pt x="f101" y="f102"/>
                </a:cubicBezTo>
                <a:cubicBezTo>
                  <a:pt x="f103" y="f102"/>
                  <a:pt x="f104" y="f105"/>
                  <a:pt x="f106" y="f107"/>
                </a:cubicBezTo>
                <a:cubicBezTo>
                  <a:pt x="f108" y="f109"/>
                  <a:pt x="f110" y="f111"/>
                  <a:pt x="f39" y="f111"/>
                </a:cubicBezTo>
                <a:cubicBezTo>
                  <a:pt x="f112" y="f111"/>
                  <a:pt x="f113" y="f114"/>
                  <a:pt x="f113" y="f37"/>
                </a:cubicBezTo>
                <a:cubicBezTo>
                  <a:pt x="f113" y="f51"/>
                  <a:pt x="f113" y="f115"/>
                  <a:pt x="f113" y="f116"/>
                </a:cubicBezTo>
                <a:cubicBezTo>
                  <a:pt x="f117" y="f118"/>
                  <a:pt x="f119" y="f120"/>
                  <a:pt x="f121" y="f120"/>
                </a:cubicBezTo>
                <a:cubicBezTo>
                  <a:pt x="f122" y="f120"/>
                  <a:pt x="f122" y="f120"/>
                  <a:pt x="f122" y="f120"/>
                </a:cubicBezTo>
                <a:cubicBezTo>
                  <a:pt x="f123" y="f120"/>
                  <a:pt x="f104" y="f124"/>
                  <a:pt x="f125" y="f126"/>
                </a:cubicBezTo>
                <a:cubicBezTo>
                  <a:pt x="f127" y="f128"/>
                  <a:pt x="f129" y="f130"/>
                  <a:pt x="f131" y="f132"/>
                </a:cubicBezTo>
                <a:cubicBezTo>
                  <a:pt x="f133" y="f134"/>
                  <a:pt x="f135" y="f65"/>
                  <a:pt x="f136" y="f137"/>
                </a:cubicBezTo>
                <a:cubicBezTo>
                  <a:pt x="f79" y="f138"/>
                  <a:pt x="f139" y="f72"/>
                  <a:pt x="f140" y="f141"/>
                </a:cubicBezTo>
                <a:cubicBezTo>
                  <a:pt x="f142" y="f118"/>
                  <a:pt x="f143" y="f140"/>
                  <a:pt x="f126" y="f144"/>
                </a:cubicBezTo>
                <a:cubicBezTo>
                  <a:pt x="f145" y="f146"/>
                  <a:pt x="f147" y="f148"/>
                  <a:pt x="f96" y="f97"/>
                </a:cubicBezTo>
                <a:close/>
                <a:moveTo>
                  <a:pt x="f149" y="f150"/>
                </a:moveTo>
                <a:cubicBezTo>
                  <a:pt x="f151" y="f152"/>
                  <a:pt x="f153" y="f154"/>
                  <a:pt x="f155" y="f156"/>
                </a:cubicBezTo>
                <a:cubicBezTo>
                  <a:pt x="f157" y="f158"/>
                  <a:pt x="f159" y="f160"/>
                  <a:pt x="f161" y="f162"/>
                </a:cubicBezTo>
                <a:cubicBezTo>
                  <a:pt x="f163" y="f164"/>
                  <a:pt x="f135" y="f60"/>
                  <a:pt x="f62" y="f165"/>
                </a:cubicBezTo>
                <a:cubicBezTo>
                  <a:pt x="f166" y="f167"/>
                  <a:pt x="f168" y="f169"/>
                  <a:pt x="f122" y="f169"/>
                </a:cubicBezTo>
                <a:cubicBezTo>
                  <a:pt x="f121" y="f169"/>
                  <a:pt x="f121" y="f169"/>
                  <a:pt x="f121" y="f169"/>
                </a:cubicBezTo>
                <a:cubicBezTo>
                  <a:pt x="f170" y="f169"/>
                  <a:pt x="f171" y="f172"/>
                  <a:pt x="f173" y="f174"/>
                </a:cubicBezTo>
                <a:cubicBezTo>
                  <a:pt x="f173" y="f174"/>
                  <a:pt x="f173" y="f163"/>
                  <a:pt x="f173" y="f163"/>
                </a:cubicBezTo>
                <a:cubicBezTo>
                  <a:pt x="f173" y="f175"/>
                  <a:pt x="f176" y="f16"/>
                  <a:pt x="f177" y="f16"/>
                </a:cubicBezTo>
                <a:cubicBezTo>
                  <a:pt x="f178" y="f16"/>
                  <a:pt x="f179" y="f121"/>
                  <a:pt x="f149" y="f150"/>
                </a:cubicBezTo>
                <a:close/>
                <a:moveTo>
                  <a:pt x="f180" y="f181"/>
                </a:moveTo>
                <a:cubicBezTo>
                  <a:pt x="f182" y="f183"/>
                  <a:pt x="f184" y="f185"/>
                  <a:pt x="f177" y="f185"/>
                </a:cubicBezTo>
                <a:cubicBezTo>
                  <a:pt x="f39" y="f185"/>
                  <a:pt x="f186" y="f183"/>
                  <a:pt x="f187" y="f181"/>
                </a:cubicBezTo>
                <a:cubicBezTo>
                  <a:pt x="f188" y="f189"/>
                  <a:pt x="f190" y="f191"/>
                  <a:pt x="f192" y="f193"/>
                </a:cubicBezTo>
                <a:cubicBezTo>
                  <a:pt x="f194" y="f195"/>
                  <a:pt x="f194" y="f195"/>
                  <a:pt x="f194" y="f195"/>
                </a:cubicBezTo>
                <a:cubicBezTo>
                  <a:pt x="f196" y="f197"/>
                  <a:pt x="f198" y="f199"/>
                  <a:pt x="f177" y="f199"/>
                </a:cubicBezTo>
                <a:cubicBezTo>
                  <a:pt x="f200" y="f199"/>
                  <a:pt x="f201" y="f197"/>
                  <a:pt x="f202" y="f195"/>
                </a:cubicBezTo>
                <a:cubicBezTo>
                  <a:pt x="f203" y="f193"/>
                  <a:pt x="f203" y="f193"/>
                  <a:pt x="f203" y="f193"/>
                </a:cubicBezTo>
                <a:cubicBezTo>
                  <a:pt x="f96" y="f191"/>
                  <a:pt x="f204" y="f189"/>
                  <a:pt x="f180" y="f181"/>
                </a:cubicBezTo>
                <a:close/>
                <a:moveTo>
                  <a:pt x="f205" y="f206"/>
                </a:moveTo>
                <a:cubicBezTo>
                  <a:pt x="f91" y="f206"/>
                  <a:pt x="f91" y="f206"/>
                  <a:pt x="f91" y="f206"/>
                </a:cubicBezTo>
                <a:cubicBezTo>
                  <a:pt x="f90" y="f206"/>
                  <a:pt x="f90" y="f206"/>
                  <a:pt x="f90" y="f206"/>
                </a:cubicBezTo>
                <a:cubicBezTo>
                  <a:pt x="f111" y="f206"/>
                  <a:pt x="f111" y="f206"/>
                  <a:pt x="f111" y="f206"/>
                </a:cubicBezTo>
                <a:cubicBezTo>
                  <a:pt x="f111" y="f85"/>
                  <a:pt x="f111" y="f85"/>
                  <a:pt x="f111" y="f85"/>
                </a:cubicBezTo>
                <a:cubicBezTo>
                  <a:pt x="f111" y="f207"/>
                  <a:pt x="f208" y="f95"/>
                  <a:pt x="f209" y="f95"/>
                </a:cubicBezTo>
                <a:cubicBezTo>
                  <a:pt x="f210" y="f95"/>
                  <a:pt x="f211" y="f212"/>
                  <a:pt x="f90" y="f213"/>
                </a:cubicBezTo>
                <a:cubicBezTo>
                  <a:pt x="f214" y="f215"/>
                  <a:pt x="f214" y="f215"/>
                  <a:pt x="f214" y="f215"/>
                </a:cubicBezTo>
                <a:cubicBezTo>
                  <a:pt x="f216" y="f217"/>
                  <a:pt x="f218" y="f219"/>
                  <a:pt x="f177" y="f219"/>
                </a:cubicBezTo>
                <a:cubicBezTo>
                  <a:pt x="f177" y="f219"/>
                  <a:pt x="f177" y="f219"/>
                  <a:pt x="f177" y="f219"/>
                </a:cubicBezTo>
                <a:cubicBezTo>
                  <a:pt x="f220" y="f219"/>
                  <a:pt x="f221" y="f217"/>
                  <a:pt x="f222" y="f215"/>
                </a:cubicBezTo>
                <a:cubicBezTo>
                  <a:pt x="f223" y="f213"/>
                  <a:pt x="f223" y="f213"/>
                  <a:pt x="f223" y="f213"/>
                </a:cubicBezTo>
                <a:cubicBezTo>
                  <a:pt x="f224" y="f95"/>
                  <a:pt x="f225" y="f95"/>
                  <a:pt x="f226" y="f95"/>
                </a:cubicBezTo>
                <a:cubicBezTo>
                  <a:pt x="f227" y="f95"/>
                  <a:pt x="f205" y="f207"/>
                  <a:pt x="f205" y="f85"/>
                </a:cubicBezTo>
                <a:cubicBezTo>
                  <a:pt x="f205" y="f206"/>
                  <a:pt x="f205" y="f206"/>
                  <a:pt x="f205" y="f20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 Light"/>
            </a:endParaRPr>
          </a:p>
        </p:txBody>
      </p:sp>
      <p:sp>
        <p:nvSpPr>
          <p:cNvPr id="17" name="TextBox 109">
            <a:extLst>
              <a:ext uri="{FF2B5EF4-FFF2-40B4-BE49-F238E27FC236}">
                <a16:creationId xmlns:a16="http://schemas.microsoft.com/office/drawing/2014/main" id="{5A41D41D-D65C-4943-51BE-0997EFE9E1A8}"/>
              </a:ext>
            </a:extLst>
          </p:cNvPr>
          <p:cNvSpPr txBox="1"/>
          <p:nvPr/>
        </p:nvSpPr>
        <p:spPr>
          <a:xfrm>
            <a:off x="5385495" y="1129219"/>
            <a:ext cx="1877052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Q1 records maximum sales volume </a:t>
            </a:r>
          </a:p>
        </p:txBody>
      </p:sp>
      <p:graphicFrame>
        <p:nvGraphicFramePr>
          <p:cNvPr id="18" name="Chart 70">
            <a:extLst>
              <a:ext uri="{FF2B5EF4-FFF2-40B4-BE49-F238E27FC236}">
                <a16:creationId xmlns:a16="http://schemas.microsoft.com/office/drawing/2014/main" id="{F20B7F45-345C-92BD-8337-EAB46FB17031}"/>
              </a:ext>
            </a:extLst>
          </p:cNvPr>
          <p:cNvGraphicFramePr/>
          <p:nvPr/>
        </p:nvGraphicFramePr>
        <p:xfrm>
          <a:off x="647139" y="1989094"/>
          <a:ext cx="3195590" cy="3118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71">
            <a:extLst>
              <a:ext uri="{FF2B5EF4-FFF2-40B4-BE49-F238E27FC236}">
                <a16:creationId xmlns:a16="http://schemas.microsoft.com/office/drawing/2014/main" id="{B1B567ED-FF89-9E87-4813-F8F4E54081E8}"/>
              </a:ext>
            </a:extLst>
          </p:cNvPr>
          <p:cNvGraphicFramePr/>
          <p:nvPr/>
        </p:nvGraphicFramePr>
        <p:xfrm>
          <a:off x="4530248" y="1883938"/>
          <a:ext cx="3171898" cy="323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Rectangle 81">
            <a:extLst>
              <a:ext uri="{FF2B5EF4-FFF2-40B4-BE49-F238E27FC236}">
                <a16:creationId xmlns:a16="http://schemas.microsoft.com/office/drawing/2014/main" id="{46663019-079F-A0DF-0249-6BD36FE72ED9}"/>
              </a:ext>
            </a:extLst>
          </p:cNvPr>
          <p:cNvSpPr/>
          <p:nvPr/>
        </p:nvSpPr>
        <p:spPr>
          <a:xfrm>
            <a:off x="7957922" y="1311286"/>
            <a:ext cx="4005081" cy="5189201"/>
          </a:xfrm>
          <a:prstGeom prst="rect">
            <a:avLst/>
          </a:prstGeom>
          <a:solidFill>
            <a:srgbClr val="CFCFC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21" name="TextBox 85">
            <a:extLst>
              <a:ext uri="{FF2B5EF4-FFF2-40B4-BE49-F238E27FC236}">
                <a16:creationId xmlns:a16="http://schemas.microsoft.com/office/drawing/2014/main" id="{0228106C-5E01-7D56-BAED-65AA27F737C8}"/>
              </a:ext>
            </a:extLst>
          </p:cNvPr>
          <p:cNvSpPr txBox="1"/>
          <p:nvPr/>
        </p:nvSpPr>
        <p:spPr>
          <a:xfrm>
            <a:off x="8000322" y="1329520"/>
            <a:ext cx="3672523" cy="517096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In FY 2020, the total sold quantity is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20.78 million units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, while FY 2021 recorded a significant </a:t>
            </a:r>
            <a:r>
              <a:rPr lang="en-GB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increase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 to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50.16 million units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.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Q1 of FY 2021 witnessed the highest sales across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all segments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, including accessories, storage, peripherals, networking, notebooks, and desktops.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The sold quantity in Q1 of FY 2021 was nearly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double 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that of Q1 in FY 2020.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The data clearly indicates that the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notebooks 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segment contributed to sales only in FY 2021, with no sales recorded in FY 2020.</a:t>
            </a:r>
          </a:p>
        </p:txBody>
      </p:sp>
      <p:sp>
        <p:nvSpPr>
          <p:cNvPr id="22" name="TextBox 156">
            <a:extLst>
              <a:ext uri="{FF2B5EF4-FFF2-40B4-BE49-F238E27FC236}">
                <a16:creationId xmlns:a16="http://schemas.microsoft.com/office/drawing/2014/main" id="{143F21A6-603F-D981-2BAE-320FC459A8CB}"/>
              </a:ext>
            </a:extLst>
          </p:cNvPr>
          <p:cNvSpPr txBox="1"/>
          <p:nvPr/>
        </p:nvSpPr>
        <p:spPr>
          <a:xfrm>
            <a:off x="7496931" y="871099"/>
            <a:ext cx="226345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30353F"/>
                </a:solidFill>
                <a:uFillTx/>
                <a:latin typeface="Century Gothic"/>
              </a:rPr>
              <a:t>Key Insights</a:t>
            </a:r>
          </a:p>
        </p:txBody>
      </p:sp>
      <p:sp>
        <p:nvSpPr>
          <p:cNvPr id="23" name="TextBox 92">
            <a:extLst>
              <a:ext uri="{FF2B5EF4-FFF2-40B4-BE49-F238E27FC236}">
                <a16:creationId xmlns:a16="http://schemas.microsoft.com/office/drawing/2014/main" id="{A1F49664-72B4-3189-E194-CA86BBF5F979}"/>
              </a:ext>
            </a:extLst>
          </p:cNvPr>
          <p:cNvSpPr txBox="1"/>
          <p:nvPr/>
        </p:nvSpPr>
        <p:spPr>
          <a:xfrm>
            <a:off x="4530248" y="5359453"/>
            <a:ext cx="3195590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Q1 – September, October, Nov 2020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0" cap="none" spc="0" baseline="0">
                <a:solidFill>
                  <a:srgbClr val="000000"/>
                </a:solidFill>
                <a:uFillTx/>
                <a:latin typeface="Segoe UI Light"/>
              </a:rPr>
              <a:t>Q2- December, January, February 2021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Q3- March</a:t>
            </a:r>
            <a:r>
              <a:rPr lang="en-GB" sz="1400" b="0" i="0" u="none" strike="noStrike" kern="0" cap="none" spc="0" baseline="0">
                <a:solidFill>
                  <a:srgbClr val="000000"/>
                </a:solidFill>
                <a:uFillTx/>
                <a:latin typeface="Segoe UI Light"/>
              </a:rPr>
              <a:t>, April, May 2021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Q4 – June</a:t>
            </a:r>
            <a:r>
              <a:rPr lang="en-GB" sz="1400" b="0" i="0" u="none" strike="noStrike" kern="0" cap="none" spc="0" baseline="0">
                <a:solidFill>
                  <a:srgbClr val="000000"/>
                </a:solidFill>
                <a:uFillTx/>
                <a:latin typeface="Segoe UI Light"/>
              </a:rPr>
              <a:t>, July, August 2021</a:t>
            </a:r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Segoe UI Light"/>
            </a:endParaRPr>
          </a:p>
        </p:txBody>
      </p:sp>
      <p:sp>
        <p:nvSpPr>
          <p:cNvPr id="24" name="TextBox 92">
            <a:extLst>
              <a:ext uri="{FF2B5EF4-FFF2-40B4-BE49-F238E27FC236}">
                <a16:creationId xmlns:a16="http://schemas.microsoft.com/office/drawing/2014/main" id="{93E3F2A1-9836-30A9-A04F-2D08004D268A}"/>
              </a:ext>
            </a:extLst>
          </p:cNvPr>
          <p:cNvSpPr txBox="1"/>
          <p:nvPr/>
        </p:nvSpPr>
        <p:spPr>
          <a:xfrm>
            <a:off x="506339" y="6500487"/>
            <a:ext cx="3336380" cy="215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Note: Sold quantity values are in millions </a:t>
            </a:r>
            <a:endParaRPr lang="en-GB" sz="1400" b="0" i="0" u="none" strike="noStrike" kern="0" cap="none" spc="0" baseline="0">
              <a:solidFill>
                <a:srgbClr val="000000"/>
              </a:solidFill>
              <a:uFillTx/>
              <a:latin typeface="Segoe UI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8">
            <a:extLst>
              <a:ext uri="{FF2B5EF4-FFF2-40B4-BE49-F238E27FC236}">
                <a16:creationId xmlns:a16="http://schemas.microsoft.com/office/drawing/2014/main" id="{975A3A3E-7A62-310C-3596-FD66B32C4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44888" y="1236208"/>
            <a:ext cx="3826781" cy="3268354"/>
          </a:xfrm>
          <a:prstGeom prst="rect">
            <a:avLst/>
          </a:prstGeom>
          <a:solidFill>
            <a:srgbClr val="CFCFC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graphicFrame>
        <p:nvGraphicFramePr>
          <p:cNvPr id="3" name="Chart 49">
            <a:extLst>
              <a:ext uri="{FF2B5EF4-FFF2-40B4-BE49-F238E27FC236}">
                <a16:creationId xmlns:a16="http://schemas.microsoft.com/office/drawing/2014/main" id="{FCA28880-C0DA-1F64-AA34-402E2D92A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612136"/>
              </p:ext>
            </p:extLst>
          </p:nvPr>
        </p:nvGraphicFramePr>
        <p:xfrm>
          <a:off x="2237637" y="1396457"/>
          <a:ext cx="3142436" cy="2094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58">
            <a:extLst>
              <a:ext uri="{FF2B5EF4-FFF2-40B4-BE49-F238E27FC236}">
                <a16:creationId xmlns:a16="http://schemas.microsoft.com/office/drawing/2014/main" id="{5A4C07DD-4AF2-BADF-C42B-7EC7DAC46732}"/>
              </a:ext>
            </a:extLst>
          </p:cNvPr>
          <p:cNvSpPr/>
          <p:nvPr/>
        </p:nvSpPr>
        <p:spPr>
          <a:xfrm>
            <a:off x="3513627" y="2028109"/>
            <a:ext cx="995452" cy="99545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3CD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/>
              </a:rPr>
              <a:t>2021</a:t>
            </a: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7DAE6266-9154-C638-34CE-700B2A7D7370}"/>
              </a:ext>
            </a:extLst>
          </p:cNvPr>
          <p:cNvSpPr txBox="1"/>
          <p:nvPr/>
        </p:nvSpPr>
        <p:spPr>
          <a:xfrm>
            <a:off x="2394712" y="3815473"/>
            <a:ext cx="3426586" cy="2154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/>
              </a:rPr>
              <a:t>73% Retailer | 15% Direct | 11% Distributer </a:t>
            </a:r>
          </a:p>
        </p:txBody>
      </p:sp>
      <p:sp>
        <p:nvSpPr>
          <p:cNvPr id="18" name="Rectangle 81">
            <a:extLst>
              <a:ext uri="{FF2B5EF4-FFF2-40B4-BE49-F238E27FC236}">
                <a16:creationId xmlns:a16="http://schemas.microsoft.com/office/drawing/2014/main" id="{EA206994-4CA4-35FA-6345-FB577512E5C0}"/>
              </a:ext>
            </a:extLst>
          </p:cNvPr>
          <p:cNvSpPr/>
          <p:nvPr/>
        </p:nvSpPr>
        <p:spPr>
          <a:xfrm>
            <a:off x="544286" y="4938339"/>
            <a:ext cx="11103428" cy="1701947"/>
          </a:xfrm>
          <a:prstGeom prst="rect">
            <a:avLst/>
          </a:prstGeom>
          <a:solidFill>
            <a:srgbClr val="CFCFC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9" name="TextBox 85">
            <a:extLst>
              <a:ext uri="{FF2B5EF4-FFF2-40B4-BE49-F238E27FC236}">
                <a16:creationId xmlns:a16="http://schemas.microsoft.com/office/drawing/2014/main" id="{21B0EC95-2AE8-B629-96C9-DEA9085D4E6D}"/>
              </a:ext>
            </a:extLst>
          </p:cNvPr>
          <p:cNvSpPr txBox="1"/>
          <p:nvPr/>
        </p:nvSpPr>
        <p:spPr>
          <a:xfrm>
            <a:off x="773061" y="5098060"/>
            <a:ext cx="10645878" cy="14314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Retailers such as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Amazon, Flipkart, </a:t>
            </a:r>
            <a:r>
              <a:rPr lang="en-GB" sz="1600" b="1" i="0" u="none" strike="noStrike" kern="0" cap="none" spc="0" baseline="0" dirty="0" err="1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Ebay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 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contributed maximum gross sales of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73% 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followed by direct and distributer channels.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kern="0" dirty="0">
                <a:solidFill>
                  <a:srgbClr val="30353F"/>
                </a:solidFill>
                <a:latin typeface="Segoe UI Light" pitchFamily="34"/>
                <a:ea typeface="Calibri" pitchFamily="34"/>
                <a:cs typeface="Segoe UI Light" pitchFamily="34"/>
              </a:rPr>
              <a:t>Decline </a:t>
            </a:r>
            <a:r>
              <a:rPr lang="en-GB" sz="1600" kern="0" dirty="0">
                <a:solidFill>
                  <a:srgbClr val="30353F"/>
                </a:solidFill>
                <a:latin typeface="Segoe UI Light" pitchFamily="34"/>
                <a:ea typeface="Calibri" pitchFamily="34"/>
                <a:cs typeface="Segoe UI Light" pitchFamily="34"/>
              </a:rPr>
              <a:t>in direct channel is observed in the </a:t>
            </a:r>
            <a:r>
              <a:rPr lang="en-GB" sz="1600" b="1" kern="0" dirty="0">
                <a:solidFill>
                  <a:srgbClr val="30353F"/>
                </a:solidFill>
                <a:latin typeface="Segoe UI Light" pitchFamily="34"/>
                <a:ea typeface="Calibri" pitchFamily="34"/>
                <a:cs typeface="Segoe UI Light" pitchFamily="34"/>
              </a:rPr>
              <a:t>fiscal year 2021 </a:t>
            </a:r>
            <a:r>
              <a:rPr lang="en-GB" sz="1600" kern="0" dirty="0">
                <a:solidFill>
                  <a:srgbClr val="30353F"/>
                </a:solidFill>
                <a:latin typeface="Segoe UI Light" pitchFamily="34"/>
                <a:ea typeface="Calibri" pitchFamily="34"/>
                <a:cs typeface="Segoe UI Light" pitchFamily="34"/>
              </a:rPr>
              <a:t>compared to </a:t>
            </a:r>
            <a:r>
              <a:rPr lang="en-GB" sz="1600" b="1" kern="0" dirty="0">
                <a:solidFill>
                  <a:srgbClr val="30353F"/>
                </a:solidFill>
                <a:latin typeface="Segoe UI Light" pitchFamily="34"/>
                <a:ea typeface="Calibri" pitchFamily="34"/>
                <a:cs typeface="Segoe UI Light" pitchFamily="34"/>
              </a:rPr>
              <a:t>fiscal year 2020</a:t>
            </a:r>
            <a:r>
              <a:rPr lang="en-GB" sz="1600" kern="0" dirty="0">
                <a:solidFill>
                  <a:srgbClr val="30353F"/>
                </a:solidFill>
                <a:latin typeface="Segoe UI Light" pitchFamily="34"/>
                <a:ea typeface="Calibri" pitchFamily="34"/>
                <a:cs typeface="Segoe UI Light" pitchFamily="34"/>
              </a:rPr>
              <a:t>. 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Distributers such as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Leader, Sage, Neptune, Novus and Synthetic 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followed to contribute gross sales in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consistent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 manner. </a:t>
            </a:r>
          </a:p>
        </p:txBody>
      </p:sp>
      <p:sp>
        <p:nvSpPr>
          <p:cNvPr id="20" name="TextBox 156">
            <a:extLst>
              <a:ext uri="{FF2B5EF4-FFF2-40B4-BE49-F238E27FC236}">
                <a16:creationId xmlns:a16="http://schemas.microsoft.com/office/drawing/2014/main" id="{1408E3A4-B246-10DA-D69E-E61332CC20E3}"/>
              </a:ext>
            </a:extLst>
          </p:cNvPr>
          <p:cNvSpPr txBox="1"/>
          <p:nvPr/>
        </p:nvSpPr>
        <p:spPr>
          <a:xfrm>
            <a:off x="511630" y="4545159"/>
            <a:ext cx="1547503" cy="2806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30353F"/>
                </a:solidFill>
                <a:uFillTx/>
                <a:latin typeface="Century Gothic"/>
              </a:rPr>
              <a:t>Key Insights</a:t>
            </a:r>
          </a:p>
        </p:txBody>
      </p:sp>
      <p:sp>
        <p:nvSpPr>
          <p:cNvPr id="21" name="TextBox 39">
            <a:extLst>
              <a:ext uri="{FF2B5EF4-FFF2-40B4-BE49-F238E27FC236}">
                <a16:creationId xmlns:a16="http://schemas.microsoft.com/office/drawing/2014/main" id="{C12BB339-A0AB-B96F-5592-B6F345F362B6}"/>
              </a:ext>
            </a:extLst>
          </p:cNvPr>
          <p:cNvSpPr txBox="1"/>
          <p:nvPr/>
        </p:nvSpPr>
        <p:spPr>
          <a:xfrm>
            <a:off x="-359020" y="54297"/>
            <a:ext cx="12659877" cy="984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 Which channel helped to bring more gross sales in the fiscal year 2021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and the percentage of contribution?</a:t>
            </a:r>
          </a:p>
        </p:txBody>
      </p:sp>
      <p:graphicFrame>
        <p:nvGraphicFramePr>
          <p:cNvPr id="22" name="Chart 40">
            <a:extLst>
              <a:ext uri="{FF2B5EF4-FFF2-40B4-BE49-F238E27FC236}">
                <a16:creationId xmlns:a16="http://schemas.microsoft.com/office/drawing/2014/main" id="{3EEDB5A7-620F-3B11-8725-7D44DA595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894731"/>
              </p:ext>
            </p:extLst>
          </p:nvPr>
        </p:nvGraphicFramePr>
        <p:xfrm>
          <a:off x="2837629" y="1351527"/>
          <a:ext cx="3234040" cy="2348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Rectangle 138">
            <a:extLst>
              <a:ext uri="{FF2B5EF4-FFF2-40B4-BE49-F238E27FC236}">
                <a16:creationId xmlns:a16="http://schemas.microsoft.com/office/drawing/2014/main" id="{C176C527-B62B-494E-9F5C-478F7B4CD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2123" y="1215420"/>
            <a:ext cx="3826781" cy="3268354"/>
          </a:xfrm>
          <a:prstGeom prst="rect">
            <a:avLst/>
          </a:prstGeom>
          <a:solidFill>
            <a:srgbClr val="CFCFC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graphicFrame>
        <p:nvGraphicFramePr>
          <p:cNvPr id="25" name="Chart 49">
            <a:extLst>
              <a:ext uri="{FF2B5EF4-FFF2-40B4-BE49-F238E27FC236}">
                <a16:creationId xmlns:a16="http://schemas.microsoft.com/office/drawing/2014/main" id="{AE1686DF-8B1F-A90C-690C-BFC18FE6B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291814"/>
              </p:ext>
            </p:extLst>
          </p:nvPr>
        </p:nvGraphicFramePr>
        <p:xfrm>
          <a:off x="6972922" y="1406254"/>
          <a:ext cx="3142436" cy="2094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Oval 58">
            <a:extLst>
              <a:ext uri="{FF2B5EF4-FFF2-40B4-BE49-F238E27FC236}">
                <a16:creationId xmlns:a16="http://schemas.microsoft.com/office/drawing/2014/main" id="{59BA402C-B11D-0826-1140-1FDB1489B562}"/>
              </a:ext>
            </a:extLst>
          </p:cNvPr>
          <p:cNvSpPr/>
          <p:nvPr/>
        </p:nvSpPr>
        <p:spPr>
          <a:xfrm>
            <a:off x="8248912" y="2037906"/>
            <a:ext cx="995452" cy="99545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3CD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/>
              </a:rPr>
              <a:t>2020</a:t>
            </a: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52B523A5-571B-AF66-C9EF-A721B93C18DA}"/>
              </a:ext>
            </a:extLst>
          </p:cNvPr>
          <p:cNvSpPr txBox="1"/>
          <p:nvPr/>
        </p:nvSpPr>
        <p:spPr>
          <a:xfrm>
            <a:off x="7129997" y="3825270"/>
            <a:ext cx="3426586" cy="2154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/>
              </a:rPr>
              <a:t>70% Retailer | 18% Direct | 11% Distributer </a:t>
            </a:r>
          </a:p>
        </p:txBody>
      </p:sp>
      <p:graphicFrame>
        <p:nvGraphicFramePr>
          <p:cNvPr id="29" name="Chart 40">
            <a:extLst>
              <a:ext uri="{FF2B5EF4-FFF2-40B4-BE49-F238E27FC236}">
                <a16:creationId xmlns:a16="http://schemas.microsoft.com/office/drawing/2014/main" id="{948ED07D-3910-E203-B05F-EF23C79FA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5110556"/>
              </p:ext>
            </p:extLst>
          </p:nvPr>
        </p:nvGraphicFramePr>
        <p:xfrm>
          <a:off x="7627344" y="1373229"/>
          <a:ext cx="3234040" cy="2348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1">
            <a:extLst>
              <a:ext uri="{FF2B5EF4-FFF2-40B4-BE49-F238E27FC236}">
                <a16:creationId xmlns:a16="http://schemas.microsoft.com/office/drawing/2014/main" id="{1589C455-E58A-6E98-005F-4A57B85BD301}"/>
              </a:ext>
            </a:extLst>
          </p:cNvPr>
          <p:cNvSpPr/>
          <p:nvPr/>
        </p:nvSpPr>
        <p:spPr>
          <a:xfrm>
            <a:off x="728456" y="4904228"/>
            <a:ext cx="10797235" cy="1870889"/>
          </a:xfrm>
          <a:prstGeom prst="rect">
            <a:avLst/>
          </a:prstGeom>
          <a:solidFill>
            <a:srgbClr val="CFCFC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9" name="TextBox 85">
            <a:extLst>
              <a:ext uri="{FF2B5EF4-FFF2-40B4-BE49-F238E27FC236}">
                <a16:creationId xmlns:a16="http://schemas.microsoft.com/office/drawing/2014/main" id="{C5528DAB-06E6-C65F-31B5-8A8652B172B6}"/>
              </a:ext>
            </a:extLst>
          </p:cNvPr>
          <p:cNvSpPr txBox="1"/>
          <p:nvPr/>
        </p:nvSpPr>
        <p:spPr>
          <a:xfrm>
            <a:off x="894074" y="5237786"/>
            <a:ext cx="10403851" cy="10621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In the Network &amp; Storage divisions, the top three products are predominantly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pen drive 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variants. 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The Peripherals &amp; Accessories category is primarily occupied by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mouse variants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, while the Notebook &amp; Desktop segment is led by </a:t>
            </a:r>
            <a:r>
              <a:rPr lang="en-GB" sz="1600" b="1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personal laptops</a:t>
            </a:r>
            <a:r>
              <a:rPr lang="en-GB" sz="1600" b="0" i="0" u="none" strike="noStrike" kern="0" cap="none" spc="0" baseline="0" dirty="0">
                <a:solidFill>
                  <a:srgbClr val="30353F"/>
                </a:solidFill>
                <a:uFillTx/>
                <a:latin typeface="Segoe UI Light" pitchFamily="34"/>
                <a:ea typeface="Calibri" pitchFamily="34"/>
                <a:cs typeface="Segoe UI Light" pitchFamily="34"/>
              </a:rPr>
              <a:t>.</a:t>
            </a:r>
          </a:p>
        </p:txBody>
      </p:sp>
      <p:sp>
        <p:nvSpPr>
          <p:cNvPr id="20" name="TextBox 156">
            <a:extLst>
              <a:ext uri="{FF2B5EF4-FFF2-40B4-BE49-F238E27FC236}">
                <a16:creationId xmlns:a16="http://schemas.microsoft.com/office/drawing/2014/main" id="{E233B8DF-C482-5DD3-232D-A8263FD7CF3F}"/>
              </a:ext>
            </a:extLst>
          </p:cNvPr>
          <p:cNvSpPr txBox="1"/>
          <p:nvPr/>
        </p:nvSpPr>
        <p:spPr>
          <a:xfrm>
            <a:off x="728456" y="4547510"/>
            <a:ext cx="1547503" cy="2806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30353F"/>
                </a:solidFill>
                <a:uFillTx/>
                <a:latin typeface="Century Gothic"/>
              </a:rPr>
              <a:t>Key Insights</a:t>
            </a:r>
          </a:p>
        </p:txBody>
      </p:sp>
      <p:sp>
        <p:nvSpPr>
          <p:cNvPr id="21" name="TextBox 39">
            <a:extLst>
              <a:ext uri="{FF2B5EF4-FFF2-40B4-BE49-F238E27FC236}">
                <a16:creationId xmlns:a16="http://schemas.microsoft.com/office/drawing/2014/main" id="{770AD1EF-B456-8B19-E7B7-0F56EF28CF7B}"/>
              </a:ext>
            </a:extLst>
          </p:cNvPr>
          <p:cNvSpPr txBox="1"/>
          <p:nvPr/>
        </p:nvSpPr>
        <p:spPr>
          <a:xfrm>
            <a:off x="-348135" y="87889"/>
            <a:ext cx="12659877" cy="984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 dirty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Get the Top 3 products in each division that have a high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30353F"/>
                </a:solidFill>
                <a:latin typeface="Segoe UI Light" pitchFamily="34"/>
                <a:cs typeface="Segoe UI Light" pitchFamily="34"/>
              </a:rPr>
              <a:t>t</a:t>
            </a:r>
            <a:r>
              <a:rPr lang="en-GB" sz="3200" b="1" i="0" u="none" strike="noStrike" kern="1200" cap="none" spc="0" baseline="0" dirty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otal sold quantity in the fiscal year 2021? 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7F8E9B5-A839-FF94-A223-E8FF8BFC2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5344809"/>
              </p:ext>
            </p:extLst>
          </p:nvPr>
        </p:nvGraphicFramePr>
        <p:xfrm>
          <a:off x="800339" y="1431533"/>
          <a:ext cx="3362987" cy="288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D23A0D45-5B59-6FB3-A820-3F61E26F87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7619668"/>
              </p:ext>
            </p:extLst>
          </p:nvPr>
        </p:nvGraphicFramePr>
        <p:xfrm>
          <a:off x="4298776" y="1431533"/>
          <a:ext cx="3545009" cy="2965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48ACE2E2-B013-62FA-24F2-683CD3649B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9204539"/>
              </p:ext>
            </p:extLst>
          </p:nvPr>
        </p:nvGraphicFramePr>
        <p:xfrm>
          <a:off x="8022775" y="1431533"/>
          <a:ext cx="3545010" cy="2852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48FB75-9183-22CE-0601-0079CE67F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9498" r="25000" b="17706"/>
          <a:stretch/>
        </p:blipFill>
        <p:spPr>
          <a:xfrm>
            <a:off x="2977704" y="1912983"/>
            <a:ext cx="5733181" cy="3194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1F2A563-4E37-A72D-116B-997D4D30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95" y="142233"/>
            <a:ext cx="10515600" cy="1325559"/>
          </a:xfrm>
        </p:spPr>
        <p:txBody>
          <a:bodyPr/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Hospitality Domain</a:t>
            </a:r>
          </a:p>
        </p:txBody>
      </p:sp>
    </p:spTree>
    <p:extLst>
      <p:ext uri="{BB962C8B-B14F-4D97-AF65-F5344CB8AC3E}">
        <p14:creationId xmlns:p14="http://schemas.microsoft.com/office/powerpoint/2010/main" val="159151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FA6A-9259-37D8-4202-28492E88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3E2E11-F1F7-688E-4462-D29DF14C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95" y="142233"/>
            <a:ext cx="10515600" cy="1325559"/>
          </a:xfrm>
        </p:spPr>
        <p:txBody>
          <a:bodyPr/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Supply Chain Domain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B2D10-4F3C-39A1-E727-E1CF8D6A1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t="18962" r="22584" b="13185"/>
          <a:stretch/>
        </p:blipFill>
        <p:spPr>
          <a:xfrm>
            <a:off x="1722536" y="1792912"/>
            <a:ext cx="3373118" cy="1880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F2EE3C-A2B5-5C17-8237-772EEC6E1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t="18815" r="22834" b="13333"/>
          <a:stretch/>
        </p:blipFill>
        <p:spPr>
          <a:xfrm>
            <a:off x="7816314" y="4289432"/>
            <a:ext cx="3505200" cy="1960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9CBA81-4911-466B-F0E4-D241C136A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t="18222" r="22666" b="13186"/>
          <a:stretch/>
        </p:blipFill>
        <p:spPr>
          <a:xfrm>
            <a:off x="6299200" y="1588972"/>
            <a:ext cx="3472914" cy="1959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724DA2-597F-AAC9-4797-82CEDCFD4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t="18519" r="22750" b="13037"/>
          <a:stretch/>
        </p:blipFill>
        <p:spPr>
          <a:xfrm>
            <a:off x="3138519" y="4210292"/>
            <a:ext cx="3476191" cy="1959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350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17E447F2-3FA5-0181-079A-57E972DC0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DFA382E-93FB-F035-C60F-519C02AD1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1F2229">
                  <a:alpha val="91765"/>
                </a:srgbClr>
              </a:gs>
              <a:gs pos="100000">
                <a:srgbClr val="1F2229">
                  <a:alpha val="60000"/>
                </a:srgbClr>
              </a:gs>
            </a:gsLst>
            <a:lin ang="16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grpSp>
        <p:nvGrpSpPr>
          <p:cNvPr id="4" name="Group 20">
            <a:extLst>
              <a:ext uri="{FF2B5EF4-FFF2-40B4-BE49-F238E27FC236}">
                <a16:creationId xmlns:a16="http://schemas.microsoft.com/office/drawing/2014/main" id="{9A3D8560-AE31-CEA6-F5F4-3A48C4C93F92}"/>
              </a:ext>
            </a:extLst>
          </p:cNvPr>
          <p:cNvGrpSpPr/>
          <p:nvPr/>
        </p:nvGrpSpPr>
        <p:grpSpPr>
          <a:xfrm>
            <a:off x="2757711" y="1626918"/>
            <a:ext cx="6676573" cy="3604162"/>
            <a:chOff x="2757711" y="1626918"/>
            <a:chExt cx="6676573" cy="3604162"/>
          </a:xfrm>
        </p:grpSpPr>
        <p:sp>
          <p:nvSpPr>
            <p:cNvPr id="5" name="Oval 16">
              <a:extLst>
                <a:ext uri="{FF2B5EF4-FFF2-40B4-BE49-F238E27FC236}">
                  <a16:creationId xmlns:a16="http://schemas.microsoft.com/office/drawing/2014/main" id="{9BB5ABBC-9B02-F895-7ED1-36B9356D9664}"/>
                </a:ext>
              </a:extLst>
            </p:cNvPr>
            <p:cNvSpPr/>
            <p:nvPr/>
          </p:nvSpPr>
          <p:spPr>
            <a:xfrm>
              <a:off x="5830113" y="1626918"/>
              <a:ext cx="3604171" cy="360416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3CDD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6" name="Oval 17">
              <a:extLst>
                <a:ext uri="{FF2B5EF4-FFF2-40B4-BE49-F238E27FC236}">
                  <a16:creationId xmlns:a16="http://schemas.microsoft.com/office/drawing/2014/main" id="{80BFD779-6532-CF2A-8742-08DBBBC86ACA}"/>
                </a:ext>
              </a:extLst>
            </p:cNvPr>
            <p:cNvSpPr/>
            <p:nvPr/>
          </p:nvSpPr>
          <p:spPr>
            <a:xfrm>
              <a:off x="2757711" y="1626918"/>
              <a:ext cx="3604171" cy="360416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3CDD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</p:grpSp>
      <p:sp>
        <p:nvSpPr>
          <p:cNvPr id="7" name="Oval 15">
            <a:extLst>
              <a:ext uri="{FF2B5EF4-FFF2-40B4-BE49-F238E27FC236}">
                <a16:creationId xmlns:a16="http://schemas.microsoft.com/office/drawing/2014/main" id="{5BF7C888-391E-EA47-5617-1D833525A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5" y="789511"/>
            <a:ext cx="5278995" cy="527897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8" name="Oval 18">
            <a:extLst>
              <a:ext uri="{FF2B5EF4-FFF2-40B4-BE49-F238E27FC236}">
                <a16:creationId xmlns:a16="http://schemas.microsoft.com/office/drawing/2014/main" id="{BBF09CE4-09D9-C92E-C012-30F4993FC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2" y="1212018"/>
            <a:ext cx="4433980" cy="443396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C8C39A7-19E0-8689-8B3B-95F4E61BB4B9}"/>
              </a:ext>
            </a:extLst>
          </p:cNvPr>
          <p:cNvSpPr txBox="1"/>
          <p:nvPr/>
        </p:nvSpPr>
        <p:spPr>
          <a:xfrm>
            <a:off x="4381585" y="3059664"/>
            <a:ext cx="3428826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1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1630147" y="4113279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47" idx="25"/>
            <a:endCxn id="198" idx="2"/>
          </p:cNvCxnSpPr>
          <p:nvPr/>
        </p:nvCxnSpPr>
        <p:spPr>
          <a:xfrm flipV="1">
            <a:off x="3601094" y="4275850"/>
            <a:ext cx="3087432" cy="663531"/>
          </a:xfrm>
          <a:prstGeom prst="bentConnector3">
            <a:avLst>
              <a:gd name="adj1" fmla="val 526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4" idx="15"/>
          </p:cNvCxnSpPr>
          <p:nvPr/>
        </p:nvCxnSpPr>
        <p:spPr>
          <a:xfrm flipV="1">
            <a:off x="4247354" y="4924758"/>
            <a:ext cx="2709842" cy="347987"/>
          </a:xfrm>
          <a:prstGeom prst="bentConnector3">
            <a:avLst>
              <a:gd name="adj1" fmla="val 5000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43" idx="28"/>
            <a:endCxn id="222" idx="2"/>
          </p:cNvCxnSpPr>
          <p:nvPr/>
        </p:nvCxnSpPr>
        <p:spPr>
          <a:xfrm>
            <a:off x="2725280" y="5987726"/>
            <a:ext cx="3963247" cy="305470"/>
          </a:xfrm>
          <a:prstGeom prst="bentConnector3">
            <a:avLst>
              <a:gd name="adj1" fmla="val 12508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sing geographic location."/>
          <p:cNvSpPr/>
          <p:nvPr/>
        </p:nvSpPr>
        <p:spPr>
          <a:xfrm>
            <a:off x="6763603" y="4790723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3603" y="5498980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3603" y="6207237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92912" y="4637148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88527" y="5344086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49" name="Freeform 189" descr="This is an icon symbolis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88527" y="6043352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s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513844" y="285368"/>
            <a:ext cx="31643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n-GB" sz="3200" b="1" dirty="0">
                <a:solidFill>
                  <a:srgbClr val="30353F"/>
                </a:solidFill>
                <a:latin typeface="+mj-lt"/>
              </a:rPr>
              <a:t>Background Study</a:t>
            </a:r>
            <a:endParaRPr lang="en-gb" sz="3200" b="1" dirty="0">
              <a:solidFill>
                <a:srgbClr val="30353F"/>
              </a:solidFill>
              <a:latin typeface="+mj-lt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B074D79-9276-6766-AAF7-5CC50EF71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88526" y="4026006"/>
            <a:ext cx="499689" cy="499687"/>
            <a:chOff x="6592808" y="5674846"/>
            <a:chExt cx="499689" cy="499687"/>
          </a:xfrm>
        </p:grpSpPr>
        <p:sp>
          <p:nvSpPr>
            <p:cNvPr id="198" name="Oval 197" descr="This is an icon symbolising geographic location.">
              <a:extLst>
                <a:ext uri="{FF2B5EF4-FFF2-40B4-BE49-F238E27FC236}">
                  <a16:creationId xmlns:a16="http://schemas.microsoft.com/office/drawing/2014/main" id="{EECDA288-C9FE-74B2-AC90-F5A5A9E596F3}"/>
                </a:ext>
              </a:extLst>
            </p:cNvPr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CE86ECD-0B76-2715-6FC1-74B910DF6F34}"/>
                </a:ext>
              </a:extLst>
            </p:cNvPr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03" name="Freeform 188">
                <a:extLst>
                  <a:ext uri="{FF2B5EF4-FFF2-40B4-BE49-F238E27FC236}">
                    <a16:creationId xmlns:a16="http://schemas.microsoft.com/office/drawing/2014/main" id="{BF12C351-5CC9-855B-78AB-1C32259DD1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04" name="Freeform 189">
                <a:extLst>
                  <a:ext uri="{FF2B5EF4-FFF2-40B4-BE49-F238E27FC236}">
                    <a16:creationId xmlns:a16="http://schemas.microsoft.com/office/drawing/2014/main" id="{66172284-B1F6-33F0-2CDE-736FAA397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cxnSp>
        <p:nvCxnSpPr>
          <p:cNvPr id="214" name="Elbow Connector 206">
            <a:extLst>
              <a:ext uri="{FF2B5EF4-FFF2-40B4-BE49-F238E27FC236}">
                <a16:creationId xmlns:a16="http://schemas.microsoft.com/office/drawing/2014/main" id="{606FD050-A670-EA09-C7D8-A1F075EA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2" idx="51"/>
            <a:endCxn id="221" idx="2"/>
          </p:cNvCxnSpPr>
          <p:nvPr/>
        </p:nvCxnSpPr>
        <p:spPr>
          <a:xfrm>
            <a:off x="1989831" y="5041730"/>
            <a:ext cx="4698696" cy="552200"/>
          </a:xfrm>
          <a:prstGeom prst="bentConnector3">
            <a:avLst>
              <a:gd name="adj1" fmla="val 46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77F50C1F-C083-1576-E21E-18D2E6A14D5A}"/>
              </a:ext>
            </a:extLst>
          </p:cNvPr>
          <p:cNvSpPr txBox="1"/>
          <p:nvPr/>
        </p:nvSpPr>
        <p:spPr>
          <a:xfrm>
            <a:off x="6281748" y="4117803"/>
            <a:ext cx="42419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n-GB" dirty="0">
                <a:solidFill>
                  <a:srgbClr val="30353F"/>
                </a:solidFill>
                <a:latin typeface="+mj-lt"/>
              </a:rPr>
              <a:t>EUROPEAN UNION</a:t>
            </a:r>
            <a:endParaRPr lang="en-gb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8DD1580-8852-33E5-B4DF-1E8AD8C5100E}"/>
              </a:ext>
            </a:extLst>
          </p:cNvPr>
          <p:cNvSpPr txBox="1"/>
          <p:nvPr/>
        </p:nvSpPr>
        <p:spPr>
          <a:xfrm>
            <a:off x="6281748" y="4743622"/>
            <a:ext cx="42419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n-gb" dirty="0">
                <a:solidFill>
                  <a:srgbClr val="30353F"/>
                </a:solidFill>
                <a:latin typeface="+mj-lt"/>
              </a:rPr>
              <a:t>ASIA PACIFIC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A16F728-8A09-BBD9-D5EC-06356905A3EA}"/>
              </a:ext>
            </a:extLst>
          </p:cNvPr>
          <p:cNvSpPr txBox="1"/>
          <p:nvPr/>
        </p:nvSpPr>
        <p:spPr>
          <a:xfrm>
            <a:off x="6281748" y="5419218"/>
            <a:ext cx="42419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n-gb" dirty="0">
                <a:solidFill>
                  <a:srgbClr val="30353F"/>
                </a:solidFill>
                <a:latin typeface="+mj-lt"/>
              </a:rPr>
              <a:t>NORTH AMERICA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41EAC19-8BB6-CFF5-9556-095773338D31}"/>
              </a:ext>
            </a:extLst>
          </p:cNvPr>
          <p:cNvSpPr txBox="1"/>
          <p:nvPr/>
        </p:nvSpPr>
        <p:spPr>
          <a:xfrm>
            <a:off x="6281748" y="6084464"/>
            <a:ext cx="42419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n-GB" dirty="0">
                <a:solidFill>
                  <a:srgbClr val="30353F"/>
                </a:solidFill>
                <a:latin typeface="+mj-lt"/>
              </a:rPr>
              <a:t>L</a:t>
            </a:r>
            <a:r>
              <a:rPr lang="en-gb" dirty="0">
                <a:solidFill>
                  <a:srgbClr val="30353F"/>
                </a:solidFill>
                <a:latin typeface="+mj-lt"/>
              </a:rPr>
              <a:t>ATIN AMERICA</a:t>
            </a:r>
          </a:p>
        </p:txBody>
      </p:sp>
      <p:pic>
        <p:nvPicPr>
          <p:cNvPr id="1026" name="Picture 2" descr="Top 10 AtliQ Alternatives &amp; Competitors in 2025 | G2">
            <a:extLst>
              <a:ext uri="{FF2B5EF4-FFF2-40B4-BE49-F238E27FC236}">
                <a16:creationId xmlns:a16="http://schemas.microsoft.com/office/drawing/2014/main" id="{E228DD92-9EE5-5E38-8422-F6E6AE0AA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038" y="1391557"/>
            <a:ext cx="2808667" cy="147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3" name="Rectangle 262">
            <a:extLst>
              <a:ext uri="{FF2B5EF4-FFF2-40B4-BE49-F238E27FC236}">
                <a16:creationId xmlns:a16="http://schemas.microsoft.com/office/drawing/2014/main" id="{44CDCB27-6D8F-1A90-433C-91D6F19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39869" y="2214917"/>
            <a:ext cx="6849292" cy="47736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030" name="Picture 6" descr="Laptop Computer Repair Technician Computer Hardware Desktop Computers PNG,  Clipart, Accessories, Comp, Computer, Computer Hardware, Computer">
            <a:extLst>
              <a:ext uri="{FF2B5EF4-FFF2-40B4-BE49-F238E27FC236}">
                <a16:creationId xmlns:a16="http://schemas.microsoft.com/office/drawing/2014/main" id="{642AEBEC-775D-A82D-CF2B-57D9D3980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20" y="1031128"/>
            <a:ext cx="3133482" cy="222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12">
            <a:extLst>
              <a:ext uri="{FF2B5EF4-FFF2-40B4-BE49-F238E27FC236}">
                <a16:creationId xmlns:a16="http://schemas.microsoft.com/office/drawing/2014/main" id="{C1D5EC35-C6F8-2E15-454E-0554868CC01D}"/>
              </a:ext>
            </a:extLst>
          </p:cNvPr>
          <p:cNvSpPr/>
          <p:nvPr/>
        </p:nvSpPr>
        <p:spPr>
          <a:xfrm>
            <a:off x="9468102" y="2189848"/>
            <a:ext cx="1230681" cy="123068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01" cap="flat">
            <a:solidFill>
              <a:srgbClr val="0F9ED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2D37E354-BA48-8F4D-BA12-341D374757C1}"/>
              </a:ext>
            </a:extLst>
          </p:cNvPr>
          <p:cNvSpPr/>
          <p:nvPr/>
        </p:nvSpPr>
        <p:spPr>
          <a:xfrm>
            <a:off x="10695978" y="1303437"/>
            <a:ext cx="1281092" cy="128109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01" cap="flat">
            <a:solidFill>
              <a:srgbClr val="0F9ED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5" name="Oval 12">
            <a:extLst>
              <a:ext uri="{FF2B5EF4-FFF2-40B4-BE49-F238E27FC236}">
                <a16:creationId xmlns:a16="http://schemas.microsoft.com/office/drawing/2014/main" id="{A39D44A0-C50A-BF0B-9943-06E7F8B92375}"/>
              </a:ext>
            </a:extLst>
          </p:cNvPr>
          <p:cNvSpPr/>
          <p:nvPr/>
        </p:nvSpPr>
        <p:spPr>
          <a:xfrm>
            <a:off x="9419501" y="547306"/>
            <a:ext cx="1238280" cy="123828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01" cap="flat">
            <a:solidFill>
              <a:srgbClr val="0F9ED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024" name="Picture 2">
            <a:extLst>
              <a:ext uri="{FF2B5EF4-FFF2-40B4-BE49-F238E27FC236}">
                <a16:creationId xmlns:a16="http://schemas.microsoft.com/office/drawing/2014/main" id="{FCFE5616-31C3-CD67-8436-7D43166794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875383" y="1852479"/>
            <a:ext cx="843899" cy="255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5" name="Picture 8" descr="Croma Logo Free Download | PNG, SVG, AI, EPS, PDF">
            <a:extLst>
              <a:ext uri="{FF2B5EF4-FFF2-40B4-BE49-F238E27FC236}">
                <a16:creationId xmlns:a16="http://schemas.microsoft.com/office/drawing/2014/main" id="{0281F751-E361-073F-1DCD-D768F83002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40342" y="2463869"/>
            <a:ext cx="886199" cy="6646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7" name="Picture 4" descr="Flipkart Logo and symbol, meaning, history, PNG">
            <a:extLst>
              <a:ext uri="{FF2B5EF4-FFF2-40B4-BE49-F238E27FC236}">
                <a16:creationId xmlns:a16="http://schemas.microsoft.com/office/drawing/2014/main" id="{CE20FB9E-20F1-7A9F-730B-E525EB0F3F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2962" y="898371"/>
            <a:ext cx="930776" cy="52355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74">
            <a:extLst>
              <a:ext uri="{FF2B5EF4-FFF2-40B4-BE49-F238E27FC236}">
                <a16:creationId xmlns:a16="http://schemas.microsoft.com/office/drawing/2014/main" id="{8202A864-C90C-FC8D-D0B2-7C6F250BC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10945" y="2252743"/>
            <a:ext cx="2367226" cy="236721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667181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3" name="Rectangle 33">
            <a:extLst>
              <a:ext uri="{FF2B5EF4-FFF2-40B4-BE49-F238E27FC236}">
                <a16:creationId xmlns:a16="http://schemas.microsoft.com/office/drawing/2014/main" id="{3CDDB208-ABA3-87EE-C867-D4D5E6F4D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2"/>
            <a:ext cx="11025185" cy="50666"/>
          </a:xfrm>
          <a:prstGeom prst="rect">
            <a:avLst/>
          </a:prstGeom>
          <a:solidFill>
            <a:srgbClr val="30353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cxnSp>
        <p:nvCxnSpPr>
          <p:cNvPr id="4" name="Straight Connector 66">
            <a:extLst>
              <a:ext uri="{FF2B5EF4-FFF2-40B4-BE49-F238E27FC236}">
                <a16:creationId xmlns:a16="http://schemas.microsoft.com/office/drawing/2014/main" id="{351D9232-0A32-D801-3FA0-C3FB30094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79"/>
            <a:ext cx="0" cy="705734"/>
          </a:xfrm>
          <a:prstGeom prst="straightConnector1">
            <a:avLst/>
          </a:prstGeom>
          <a:noFill/>
          <a:ln w="19046" cap="flat">
            <a:solidFill>
              <a:srgbClr val="43CDD9"/>
            </a:solidFill>
            <a:prstDash val="solid"/>
            <a:miter/>
          </a:ln>
        </p:spPr>
      </p:cxnSp>
      <p:sp>
        <p:nvSpPr>
          <p:cNvPr id="5" name="TextBox 69">
            <a:extLst>
              <a:ext uri="{FF2B5EF4-FFF2-40B4-BE49-F238E27FC236}">
                <a16:creationId xmlns:a16="http://schemas.microsoft.com/office/drawing/2014/main" id="{328F4A50-BCCE-41E2-AD6C-AF8EBBE3C340}"/>
              </a:ext>
            </a:extLst>
          </p:cNvPr>
          <p:cNvSpPr txBox="1"/>
          <p:nvPr/>
        </p:nvSpPr>
        <p:spPr>
          <a:xfrm>
            <a:off x="6954112" y="4721815"/>
            <a:ext cx="215132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30353F"/>
                </a:solidFill>
                <a:uFillTx/>
                <a:latin typeface="Segoe UI Light"/>
              </a:rPr>
              <a:t>Driving insights as potential solutions, trends and grey space, </a:t>
            </a:r>
          </a:p>
        </p:txBody>
      </p:sp>
      <p:sp>
        <p:nvSpPr>
          <p:cNvPr id="6" name="TextBox 70">
            <a:extLst>
              <a:ext uri="{FF2B5EF4-FFF2-40B4-BE49-F238E27FC236}">
                <a16:creationId xmlns:a16="http://schemas.microsoft.com/office/drawing/2014/main" id="{65E096D2-5ECB-0B77-82F3-D9D508C9A7CC}"/>
              </a:ext>
            </a:extLst>
          </p:cNvPr>
          <p:cNvSpPr txBox="1"/>
          <p:nvPr/>
        </p:nvSpPr>
        <p:spPr>
          <a:xfrm>
            <a:off x="7375559" y="4412354"/>
            <a:ext cx="1308433" cy="21544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43CDD9"/>
                </a:solidFill>
                <a:uFillTx/>
                <a:latin typeface="Segoe UI Light"/>
              </a:rPr>
              <a:t>Data Story Telling</a:t>
            </a:r>
          </a:p>
        </p:txBody>
      </p:sp>
      <p:sp>
        <p:nvSpPr>
          <p:cNvPr id="7" name="Oval 72">
            <a:extLst>
              <a:ext uri="{FF2B5EF4-FFF2-40B4-BE49-F238E27FC236}">
                <a16:creationId xmlns:a16="http://schemas.microsoft.com/office/drawing/2014/main" id="{854A80F3-DE9F-4E3D-A38E-85945D55B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3" y="3174046"/>
            <a:ext cx="630396" cy="6303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3CDD9"/>
          </a:solidFill>
          <a:ln w="2540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grpSp>
        <p:nvGrpSpPr>
          <p:cNvPr id="8" name="Group 80" descr="This is an icon of a calendar. ">
            <a:extLst>
              <a:ext uri="{FF2B5EF4-FFF2-40B4-BE49-F238E27FC236}">
                <a16:creationId xmlns:a16="http://schemas.microsoft.com/office/drawing/2014/main" id="{6F09638A-4A19-DF11-FABC-5830C16379BB}"/>
              </a:ext>
            </a:extLst>
          </p:cNvPr>
          <p:cNvGrpSpPr/>
          <p:nvPr/>
        </p:nvGrpSpPr>
        <p:grpSpPr>
          <a:xfrm>
            <a:off x="7899144" y="3358618"/>
            <a:ext cx="261253" cy="261253"/>
            <a:chOff x="7899144" y="3358618"/>
            <a:chExt cx="261253" cy="261253"/>
          </a:xfrm>
        </p:grpSpPr>
        <p:sp>
          <p:nvSpPr>
            <p:cNvPr id="9" name="Freeform 27">
              <a:extLst>
                <a:ext uri="{FF2B5EF4-FFF2-40B4-BE49-F238E27FC236}">
                  <a16:creationId xmlns:a16="http://schemas.microsoft.com/office/drawing/2014/main" id="{C61E7523-5101-BF00-E8C6-9D8F986DDE00}"/>
                </a:ext>
              </a:extLst>
            </p:cNvPr>
            <p:cNvSpPr/>
            <p:nvPr/>
          </p:nvSpPr>
          <p:spPr>
            <a:xfrm>
              <a:off x="8083241" y="3512932"/>
              <a:ext cx="46021" cy="46021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300"/>
                <a:gd name="f8" fmla="val 240"/>
                <a:gd name="f9" fmla="val 120"/>
                <a:gd name="f10" fmla="val 60"/>
                <a:gd name="f11" fmla="val 27"/>
                <a:gd name="f12" fmla="val 93"/>
                <a:gd name="f13" fmla="val 333"/>
                <a:gd name="f14" fmla="val 267"/>
                <a:gd name="f15" fmla="+- 0 0 -90"/>
                <a:gd name="f16" fmla="*/ f4 1 360"/>
                <a:gd name="f17" fmla="*/ f5 1 360"/>
                <a:gd name="f18" fmla="+- f2 0 f6"/>
                <a:gd name="f19" fmla="*/ f15 f0 1"/>
                <a:gd name="f20" fmla="*/ f18 1 360"/>
                <a:gd name="f21" fmla="*/ 300 f18 1"/>
                <a:gd name="f22" fmla="*/ 240 f18 1"/>
                <a:gd name="f23" fmla="*/ 120 f18 1"/>
                <a:gd name="f24" fmla="*/ 60 f18 1"/>
                <a:gd name="f25" fmla="*/ 0 f18 1"/>
                <a:gd name="f26" fmla="*/ 360 f18 1"/>
                <a:gd name="f27" fmla="*/ f19 1 f3"/>
                <a:gd name="f28" fmla="*/ f21 1 360"/>
                <a:gd name="f29" fmla="*/ f22 1 360"/>
                <a:gd name="f30" fmla="*/ f23 1 360"/>
                <a:gd name="f31" fmla="*/ f24 1 360"/>
                <a:gd name="f32" fmla="*/ f25 1 360"/>
                <a:gd name="f33" fmla="*/ f26 1 360"/>
                <a:gd name="f34" fmla="*/ 0 1 f20"/>
                <a:gd name="f35" fmla="*/ f2 1 f20"/>
                <a:gd name="f36" fmla="+- f27 0 f1"/>
                <a:gd name="f37" fmla="*/ f28 1 f20"/>
                <a:gd name="f38" fmla="*/ f29 1 f20"/>
                <a:gd name="f39" fmla="*/ f30 1 f20"/>
                <a:gd name="f40" fmla="*/ f31 1 f20"/>
                <a:gd name="f41" fmla="*/ f32 1 f20"/>
                <a:gd name="f42" fmla="*/ f33 1 f20"/>
                <a:gd name="f43" fmla="*/ f34 f16 1"/>
                <a:gd name="f44" fmla="*/ f35 f16 1"/>
                <a:gd name="f45" fmla="*/ f35 f17 1"/>
                <a:gd name="f46" fmla="*/ f34 f17 1"/>
                <a:gd name="f47" fmla="*/ f37 f16 1"/>
                <a:gd name="f48" fmla="*/ f38 f17 1"/>
                <a:gd name="f49" fmla="*/ f39 f16 1"/>
                <a:gd name="f50" fmla="*/ f40 f17 1"/>
                <a:gd name="f51" fmla="*/ f40 f16 1"/>
                <a:gd name="f52" fmla="*/ f41 f17 1"/>
                <a:gd name="f53" fmla="*/ f41 f16 1"/>
                <a:gd name="f54" fmla="*/ f37 f17 1"/>
                <a:gd name="f55" fmla="*/ f42 f17 1"/>
                <a:gd name="f56" fmla="*/ f42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6">
                  <a:pos x="f47" y="f48"/>
                </a:cxn>
                <a:cxn ang="f36">
                  <a:pos x="f49" y="f48"/>
                </a:cxn>
                <a:cxn ang="f36">
                  <a:pos x="f49" y="f50"/>
                </a:cxn>
                <a:cxn ang="f36">
                  <a:pos x="f51" y="f52"/>
                </a:cxn>
                <a:cxn ang="f36">
                  <a:pos x="f53" y="f50"/>
                </a:cxn>
                <a:cxn ang="f36">
                  <a:pos x="f53" y="f54"/>
                </a:cxn>
                <a:cxn ang="f36">
                  <a:pos x="f51" y="f55"/>
                </a:cxn>
                <a:cxn ang="f36">
                  <a:pos x="f47" y="f55"/>
                </a:cxn>
                <a:cxn ang="f36">
                  <a:pos x="f56" y="f54"/>
                </a:cxn>
                <a:cxn ang="f36">
                  <a:pos x="f47" y="f48"/>
                </a:cxn>
              </a:cxnLst>
              <a:rect l="f43" t="f46" r="f44" b="f45"/>
              <a:pathLst>
                <a:path w="360" h="360">
                  <a:moveTo>
                    <a:pt x="f7" y="f8"/>
                  </a:moveTo>
                  <a:cubicBezTo>
                    <a:pt x="f9" y="f8"/>
                    <a:pt x="f9" y="f8"/>
                    <a:pt x="f9" y="f8"/>
                  </a:cubicBezTo>
                  <a:cubicBezTo>
                    <a:pt x="f9" y="f10"/>
                    <a:pt x="f9" y="f10"/>
                    <a:pt x="f9" y="f10"/>
                  </a:cubicBezTo>
                  <a:cubicBezTo>
                    <a:pt x="f9" y="f11"/>
                    <a:pt x="f12" y="f6"/>
                    <a:pt x="f10" y="f6"/>
                  </a:cubicBezTo>
                  <a:cubicBezTo>
                    <a:pt x="f11" y="f6"/>
                    <a:pt x="f6" y="f11"/>
                    <a:pt x="f6" y="f10"/>
                  </a:cubicBezTo>
                  <a:cubicBezTo>
                    <a:pt x="f6" y="f7"/>
                    <a:pt x="f6" y="f7"/>
                    <a:pt x="f6" y="f7"/>
                  </a:cubicBezTo>
                  <a:cubicBezTo>
                    <a:pt x="f6" y="f13"/>
                    <a:pt x="f11" y="f2"/>
                    <a:pt x="f10" y="f2"/>
                  </a:cubicBezTo>
                  <a:cubicBezTo>
                    <a:pt x="f7" y="f2"/>
                    <a:pt x="f7" y="f2"/>
                    <a:pt x="f7" y="f2"/>
                  </a:cubicBezTo>
                  <a:cubicBezTo>
                    <a:pt x="f13" y="f2"/>
                    <a:pt x="f2" y="f13"/>
                    <a:pt x="f2" y="f7"/>
                  </a:cubicBezTo>
                  <a:cubicBezTo>
                    <a:pt x="f2" y="f14"/>
                    <a:pt x="f13" y="f8"/>
                    <a:pt x="f7" y="f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endParaRPr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12E88D07-475A-0664-747B-5551961DE4BB}"/>
                </a:ext>
              </a:extLst>
            </p:cNvPr>
            <p:cNvSpPr/>
            <p:nvPr/>
          </p:nvSpPr>
          <p:spPr>
            <a:xfrm>
              <a:off x="7930280" y="3498046"/>
              <a:ext cx="46021" cy="14886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120"/>
                <a:gd name="f8" fmla="val 300"/>
                <a:gd name="f9" fmla="val 60"/>
                <a:gd name="f10" fmla="val 27"/>
                <a:gd name="f11" fmla="val 93"/>
                <a:gd name="f12" fmla="val 333"/>
                <a:gd name="f13" fmla="+- 0 0 -90"/>
                <a:gd name="f14" fmla="*/ f4 1 360"/>
                <a:gd name="f15" fmla="*/ f5 1 120"/>
                <a:gd name="f16" fmla="+- f7 0 f6"/>
                <a:gd name="f17" fmla="+- f2 0 f6"/>
                <a:gd name="f18" fmla="*/ f13 f0 1"/>
                <a:gd name="f19" fmla="*/ f17 1 360"/>
                <a:gd name="f20" fmla="*/ f16 1 120"/>
                <a:gd name="f21" fmla="*/ 300 f17 1"/>
                <a:gd name="f22" fmla="*/ 0 f16 1"/>
                <a:gd name="f23" fmla="*/ 60 f17 1"/>
                <a:gd name="f24" fmla="*/ 0 f17 1"/>
                <a:gd name="f25" fmla="*/ 60 f16 1"/>
                <a:gd name="f26" fmla="*/ 120 f16 1"/>
                <a:gd name="f27" fmla="*/ 360 f17 1"/>
                <a:gd name="f28" fmla="*/ f18 1 f3"/>
                <a:gd name="f29" fmla="*/ f21 1 360"/>
                <a:gd name="f30" fmla="*/ f22 1 120"/>
                <a:gd name="f31" fmla="*/ f23 1 360"/>
                <a:gd name="f32" fmla="*/ f24 1 360"/>
                <a:gd name="f33" fmla="*/ f25 1 120"/>
                <a:gd name="f34" fmla="*/ f26 1 120"/>
                <a:gd name="f35" fmla="*/ f27 1 360"/>
                <a:gd name="f36" fmla="*/ 0 1 f19"/>
                <a:gd name="f37" fmla="*/ f2 1 f19"/>
                <a:gd name="f38" fmla="*/ 0 1 f20"/>
                <a:gd name="f39" fmla="*/ f7 1 f20"/>
                <a:gd name="f40" fmla="+- f28 0 f1"/>
                <a:gd name="f41" fmla="*/ f29 1 f19"/>
                <a:gd name="f42" fmla="*/ f30 1 f20"/>
                <a:gd name="f43" fmla="*/ f31 1 f19"/>
                <a:gd name="f44" fmla="*/ f32 1 f19"/>
                <a:gd name="f45" fmla="*/ f33 1 f20"/>
                <a:gd name="f46" fmla="*/ f34 1 f20"/>
                <a:gd name="f47" fmla="*/ f35 1 f19"/>
                <a:gd name="f48" fmla="*/ f36 f14 1"/>
                <a:gd name="f49" fmla="*/ f37 f14 1"/>
                <a:gd name="f50" fmla="*/ f39 f15 1"/>
                <a:gd name="f51" fmla="*/ f38 f15 1"/>
                <a:gd name="f52" fmla="*/ f41 f14 1"/>
                <a:gd name="f53" fmla="*/ f42 f15 1"/>
                <a:gd name="f54" fmla="*/ f43 f14 1"/>
                <a:gd name="f55" fmla="*/ f44 f14 1"/>
                <a:gd name="f56" fmla="*/ f45 f15 1"/>
                <a:gd name="f57" fmla="*/ f46 f15 1"/>
                <a:gd name="f58" fmla="*/ f4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52" y="f53"/>
                </a:cxn>
                <a:cxn ang="f40">
                  <a:pos x="f54" y="f53"/>
                </a:cxn>
                <a:cxn ang="f40">
                  <a:pos x="f55" y="f56"/>
                </a:cxn>
                <a:cxn ang="f40">
                  <a:pos x="f54" y="f57"/>
                </a:cxn>
                <a:cxn ang="f40">
                  <a:pos x="f52" y="f57"/>
                </a:cxn>
                <a:cxn ang="f40">
                  <a:pos x="f58" y="f56"/>
                </a:cxn>
                <a:cxn ang="f40">
                  <a:pos x="f52" y="f53"/>
                </a:cxn>
              </a:cxnLst>
              <a:rect l="f48" t="f51" r="f49" b="f50"/>
              <a:pathLst>
                <a:path w="360" h="120">
                  <a:moveTo>
                    <a:pt x="f8" y="f6"/>
                  </a:moveTo>
                  <a:cubicBezTo>
                    <a:pt x="f9" y="f6"/>
                    <a:pt x="f9" y="f6"/>
                    <a:pt x="f9" y="f6"/>
                  </a:cubicBezTo>
                  <a:cubicBezTo>
                    <a:pt x="f10" y="f6"/>
                    <a:pt x="f6" y="f10"/>
                    <a:pt x="f6" y="f9"/>
                  </a:cubicBezTo>
                  <a:cubicBezTo>
                    <a:pt x="f6" y="f11"/>
                    <a:pt x="f10" y="f7"/>
                    <a:pt x="f9" y="f7"/>
                  </a:cubicBezTo>
                  <a:cubicBezTo>
                    <a:pt x="f8" y="f7"/>
                    <a:pt x="f8" y="f7"/>
                    <a:pt x="f8" y="f7"/>
                  </a:cubicBezTo>
                  <a:cubicBezTo>
                    <a:pt x="f12" y="f7"/>
                    <a:pt x="f2" y="f11"/>
                    <a:pt x="f2" y="f9"/>
                  </a:cubicBezTo>
                  <a:cubicBezTo>
                    <a:pt x="f2" y="f10"/>
                    <a:pt x="f12" y="f6"/>
                    <a:pt x="f8" y="f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endParaRP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92B58F16-6BA6-64EB-C8EE-E114D58D7DDA}"/>
                </a:ext>
              </a:extLst>
            </p:cNvPr>
            <p:cNvSpPr/>
            <p:nvPr/>
          </p:nvSpPr>
          <p:spPr>
            <a:xfrm>
              <a:off x="7930280" y="3544068"/>
              <a:ext cx="46021" cy="14886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120"/>
                <a:gd name="f8" fmla="val 300"/>
                <a:gd name="f9" fmla="val 60"/>
                <a:gd name="f10" fmla="val 27"/>
                <a:gd name="f11" fmla="val 93"/>
                <a:gd name="f12" fmla="val 333"/>
                <a:gd name="f13" fmla="+- 0 0 -90"/>
                <a:gd name="f14" fmla="*/ f4 1 360"/>
                <a:gd name="f15" fmla="*/ f5 1 120"/>
                <a:gd name="f16" fmla="+- f7 0 f6"/>
                <a:gd name="f17" fmla="+- f2 0 f6"/>
                <a:gd name="f18" fmla="*/ f13 f0 1"/>
                <a:gd name="f19" fmla="*/ f17 1 360"/>
                <a:gd name="f20" fmla="*/ f16 1 120"/>
                <a:gd name="f21" fmla="*/ 300 f17 1"/>
                <a:gd name="f22" fmla="*/ 0 f16 1"/>
                <a:gd name="f23" fmla="*/ 60 f17 1"/>
                <a:gd name="f24" fmla="*/ 0 f17 1"/>
                <a:gd name="f25" fmla="*/ 60 f16 1"/>
                <a:gd name="f26" fmla="*/ 120 f16 1"/>
                <a:gd name="f27" fmla="*/ 360 f17 1"/>
                <a:gd name="f28" fmla="*/ f18 1 f3"/>
                <a:gd name="f29" fmla="*/ f21 1 360"/>
                <a:gd name="f30" fmla="*/ f22 1 120"/>
                <a:gd name="f31" fmla="*/ f23 1 360"/>
                <a:gd name="f32" fmla="*/ f24 1 360"/>
                <a:gd name="f33" fmla="*/ f25 1 120"/>
                <a:gd name="f34" fmla="*/ f26 1 120"/>
                <a:gd name="f35" fmla="*/ f27 1 360"/>
                <a:gd name="f36" fmla="*/ 0 1 f19"/>
                <a:gd name="f37" fmla="*/ f2 1 f19"/>
                <a:gd name="f38" fmla="*/ 0 1 f20"/>
                <a:gd name="f39" fmla="*/ f7 1 f20"/>
                <a:gd name="f40" fmla="+- f28 0 f1"/>
                <a:gd name="f41" fmla="*/ f29 1 f19"/>
                <a:gd name="f42" fmla="*/ f30 1 f20"/>
                <a:gd name="f43" fmla="*/ f31 1 f19"/>
                <a:gd name="f44" fmla="*/ f32 1 f19"/>
                <a:gd name="f45" fmla="*/ f33 1 f20"/>
                <a:gd name="f46" fmla="*/ f34 1 f20"/>
                <a:gd name="f47" fmla="*/ f35 1 f19"/>
                <a:gd name="f48" fmla="*/ f36 f14 1"/>
                <a:gd name="f49" fmla="*/ f37 f14 1"/>
                <a:gd name="f50" fmla="*/ f39 f15 1"/>
                <a:gd name="f51" fmla="*/ f38 f15 1"/>
                <a:gd name="f52" fmla="*/ f41 f14 1"/>
                <a:gd name="f53" fmla="*/ f42 f15 1"/>
                <a:gd name="f54" fmla="*/ f43 f14 1"/>
                <a:gd name="f55" fmla="*/ f44 f14 1"/>
                <a:gd name="f56" fmla="*/ f45 f15 1"/>
                <a:gd name="f57" fmla="*/ f46 f15 1"/>
                <a:gd name="f58" fmla="*/ f4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52" y="f53"/>
                </a:cxn>
                <a:cxn ang="f40">
                  <a:pos x="f54" y="f53"/>
                </a:cxn>
                <a:cxn ang="f40">
                  <a:pos x="f55" y="f56"/>
                </a:cxn>
                <a:cxn ang="f40">
                  <a:pos x="f54" y="f57"/>
                </a:cxn>
                <a:cxn ang="f40">
                  <a:pos x="f52" y="f57"/>
                </a:cxn>
                <a:cxn ang="f40">
                  <a:pos x="f58" y="f56"/>
                </a:cxn>
                <a:cxn ang="f40">
                  <a:pos x="f52" y="f53"/>
                </a:cxn>
              </a:cxnLst>
              <a:rect l="f48" t="f51" r="f49" b="f50"/>
              <a:pathLst>
                <a:path w="360" h="120">
                  <a:moveTo>
                    <a:pt x="f8" y="f6"/>
                  </a:moveTo>
                  <a:cubicBezTo>
                    <a:pt x="f9" y="f6"/>
                    <a:pt x="f9" y="f6"/>
                    <a:pt x="f9" y="f6"/>
                  </a:cubicBezTo>
                  <a:cubicBezTo>
                    <a:pt x="f10" y="f6"/>
                    <a:pt x="f6" y="f10"/>
                    <a:pt x="f6" y="f9"/>
                  </a:cubicBezTo>
                  <a:cubicBezTo>
                    <a:pt x="f6" y="f11"/>
                    <a:pt x="f10" y="f7"/>
                    <a:pt x="f9" y="f7"/>
                  </a:cubicBezTo>
                  <a:cubicBezTo>
                    <a:pt x="f8" y="f7"/>
                    <a:pt x="f8" y="f7"/>
                    <a:pt x="f8" y="f7"/>
                  </a:cubicBezTo>
                  <a:cubicBezTo>
                    <a:pt x="f12" y="f7"/>
                    <a:pt x="f2" y="f11"/>
                    <a:pt x="f2" y="f9"/>
                  </a:cubicBezTo>
                  <a:cubicBezTo>
                    <a:pt x="f2" y="f10"/>
                    <a:pt x="f12" y="f6"/>
                    <a:pt x="f8" y="f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endParaRPr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2E222E6-F915-B152-080B-809EA39BEEB1}"/>
                </a:ext>
              </a:extLst>
            </p:cNvPr>
            <p:cNvSpPr/>
            <p:nvPr/>
          </p:nvSpPr>
          <p:spPr>
            <a:xfrm>
              <a:off x="7899144" y="3358618"/>
              <a:ext cx="261253" cy="261253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2048"/>
                <a:gd name="f8" fmla="val 1868"/>
                <a:gd name="f9" fmla="val 240"/>
                <a:gd name="f10" fmla="val 1808"/>
                <a:gd name="f11" fmla="val 81"/>
                <a:gd name="f12" fmla="val 1727"/>
                <a:gd name="f13" fmla="val 1628"/>
                <a:gd name="f14" fmla="val 1529"/>
                <a:gd name="f15" fmla="val 1448"/>
                <a:gd name="f16" fmla="val 1208"/>
                <a:gd name="f17" fmla="val 1127"/>
                <a:gd name="f18" fmla="val 1028"/>
                <a:gd name="f19" fmla="val 929"/>
                <a:gd name="f20" fmla="val 848"/>
                <a:gd name="f21" fmla="val 600"/>
                <a:gd name="f22" fmla="val 519"/>
                <a:gd name="f23" fmla="val 420"/>
                <a:gd name="f24" fmla="val 321"/>
                <a:gd name="f25" fmla="val 1748"/>
                <a:gd name="f26" fmla="val 1847"/>
                <a:gd name="f27" fmla="val 1928"/>
                <a:gd name="f28" fmla="val 1169"/>
                <a:gd name="f29" fmla="val 1262"/>
                <a:gd name="f30" fmla="val 2003"/>
                <a:gd name="f31" fmla="val 1380"/>
                <a:gd name="f32" fmla="val 1508"/>
                <a:gd name="f33" fmla="val 1806"/>
                <a:gd name="f34" fmla="val 1967"/>
                <a:gd name="f35" fmla="val 1568"/>
                <a:gd name="f36" fmla="val 147"/>
                <a:gd name="f37" fmla="val 1595"/>
                <a:gd name="f38" fmla="val 120"/>
                <a:gd name="f39" fmla="val 1661"/>
                <a:gd name="f40" fmla="val 1688"/>
                <a:gd name="f41" fmla="val 453"/>
                <a:gd name="f42" fmla="val 480"/>
                <a:gd name="f43" fmla="val 968"/>
                <a:gd name="f44" fmla="val 300"/>
                <a:gd name="f45" fmla="val 995"/>
                <a:gd name="f46" fmla="val 1061"/>
                <a:gd name="f47" fmla="val 1088"/>
                <a:gd name="f48" fmla="val 387"/>
                <a:gd name="f49" fmla="val 1276"/>
                <a:gd name="f50" fmla="val 1740"/>
                <a:gd name="f51" fmla="val 1829"/>
                <a:gd name="f52" fmla="val 1046"/>
                <a:gd name="f53" fmla="val 1677"/>
                <a:gd name="f54" fmla="val 1378"/>
                <a:gd name="f55" fmla="val 1259"/>
                <a:gd name="f56" fmla="val 1014"/>
                <a:gd name="f57" fmla="val 1166"/>
                <a:gd name="f58" fmla="val 1091"/>
                <a:gd name="f59" fmla="val 1160"/>
                <a:gd name="f60" fmla="val 1089"/>
                <a:gd name="f61" fmla="val 1154"/>
                <a:gd name="f62" fmla="val 1148"/>
                <a:gd name="f63" fmla="val 908"/>
                <a:gd name="f64" fmla="val 875"/>
                <a:gd name="f65" fmla="val 1115"/>
                <a:gd name="f66" fmla="val 1181"/>
                <a:gd name="f67" fmla="val 1059"/>
                <a:gd name="f68" fmla="val 1012"/>
                <a:gd name="f69" fmla="val 1278"/>
                <a:gd name="f70" fmla="val 981"/>
                <a:gd name="f71" fmla="val 1360"/>
                <a:gd name="f72" fmla="val 971"/>
                <a:gd name="f73" fmla="val 1475"/>
                <a:gd name="f74" fmla="val 1541"/>
                <a:gd name="f75" fmla="val 1656"/>
                <a:gd name="f76" fmla="val 1738"/>
                <a:gd name="f77" fmla="val 1781"/>
                <a:gd name="f78" fmla="val 728"/>
                <a:gd name="f79" fmla="val 1901"/>
                <a:gd name="f80" fmla="+- 0 0 -90"/>
                <a:gd name="f81" fmla="*/ f4 1 2048"/>
                <a:gd name="f82" fmla="*/ f5 1 2048"/>
                <a:gd name="f83" fmla="+- f7 0 f6"/>
                <a:gd name="f84" fmla="*/ f80 f0 1"/>
                <a:gd name="f85" fmla="*/ f83 1 2048"/>
                <a:gd name="f86" fmla="*/ 1808 f83 1"/>
                <a:gd name="f87" fmla="*/ 240 f83 1"/>
                <a:gd name="f88" fmla="*/ 1628 f83 1"/>
                <a:gd name="f89" fmla="*/ 0 f83 1"/>
                <a:gd name="f90" fmla="*/ 1448 f83 1"/>
                <a:gd name="f91" fmla="*/ 1208 f83 1"/>
                <a:gd name="f92" fmla="*/ 180 f83 1"/>
                <a:gd name="f93" fmla="*/ 848 f83 1"/>
                <a:gd name="f94" fmla="*/ 600 f83 1"/>
                <a:gd name="f95" fmla="*/ 420 f83 1"/>
                <a:gd name="f96" fmla="*/ 1928 f83 1"/>
                <a:gd name="f97" fmla="*/ 1508 f83 1"/>
                <a:gd name="f98" fmla="*/ 2048 f83 1"/>
                <a:gd name="f99" fmla="*/ 1568 f83 1"/>
                <a:gd name="f100" fmla="*/ 1688 f83 1"/>
                <a:gd name="f101" fmla="*/ 480 f83 1"/>
                <a:gd name="f102" fmla="*/ 968 f83 1"/>
                <a:gd name="f103" fmla="*/ 300 f83 1"/>
                <a:gd name="f104" fmla="*/ 1088 f83 1"/>
                <a:gd name="f105" fmla="*/ 1028 f83 1"/>
                <a:gd name="f106" fmla="*/ 120 f83 1"/>
                <a:gd name="f107" fmla="*/ 360 f83 1"/>
                <a:gd name="f108" fmla="*/ 1148 f83 1"/>
                <a:gd name="f109" fmla="*/ 1059 f83 1"/>
                <a:gd name="f110" fmla="*/ 908 f83 1"/>
                <a:gd name="f111" fmla="*/ 1748 f83 1"/>
                <a:gd name="f112" fmla="*/ 728 f83 1"/>
                <a:gd name="f113" fmla="*/ f84 1 f3"/>
                <a:gd name="f114" fmla="*/ f86 1 2048"/>
                <a:gd name="f115" fmla="*/ f87 1 2048"/>
                <a:gd name="f116" fmla="*/ f88 1 2048"/>
                <a:gd name="f117" fmla="*/ f89 1 2048"/>
                <a:gd name="f118" fmla="*/ f90 1 2048"/>
                <a:gd name="f119" fmla="*/ f91 1 2048"/>
                <a:gd name="f120" fmla="*/ f92 1 2048"/>
                <a:gd name="f121" fmla="*/ f93 1 2048"/>
                <a:gd name="f122" fmla="*/ f94 1 2048"/>
                <a:gd name="f123" fmla="*/ f95 1 2048"/>
                <a:gd name="f124" fmla="*/ f96 1 2048"/>
                <a:gd name="f125" fmla="*/ f97 1 2048"/>
                <a:gd name="f126" fmla="*/ f98 1 2048"/>
                <a:gd name="f127" fmla="*/ f99 1 2048"/>
                <a:gd name="f128" fmla="*/ f100 1 2048"/>
                <a:gd name="f129" fmla="*/ f101 1 2048"/>
                <a:gd name="f130" fmla="*/ f102 1 2048"/>
                <a:gd name="f131" fmla="*/ f103 1 2048"/>
                <a:gd name="f132" fmla="*/ f104 1 2048"/>
                <a:gd name="f133" fmla="*/ f105 1 2048"/>
                <a:gd name="f134" fmla="*/ f106 1 2048"/>
                <a:gd name="f135" fmla="*/ f107 1 2048"/>
                <a:gd name="f136" fmla="*/ f108 1 2048"/>
                <a:gd name="f137" fmla="*/ f109 1 2048"/>
                <a:gd name="f138" fmla="*/ f110 1 2048"/>
                <a:gd name="f139" fmla="*/ f111 1 2048"/>
                <a:gd name="f140" fmla="*/ f112 1 2048"/>
                <a:gd name="f141" fmla="*/ 0 1 f85"/>
                <a:gd name="f142" fmla="*/ f7 1 f85"/>
                <a:gd name="f143" fmla="+- f113 0 f1"/>
                <a:gd name="f144" fmla="*/ f114 1 f85"/>
                <a:gd name="f145" fmla="*/ f115 1 f85"/>
                <a:gd name="f146" fmla="*/ f116 1 f85"/>
                <a:gd name="f147" fmla="*/ f117 1 f85"/>
                <a:gd name="f148" fmla="*/ f118 1 f85"/>
                <a:gd name="f149" fmla="*/ f119 1 f85"/>
                <a:gd name="f150" fmla="*/ f120 1 f85"/>
                <a:gd name="f151" fmla="*/ f121 1 f85"/>
                <a:gd name="f152" fmla="*/ f122 1 f85"/>
                <a:gd name="f153" fmla="*/ f123 1 f85"/>
                <a:gd name="f154" fmla="*/ f124 1 f85"/>
                <a:gd name="f155" fmla="*/ f125 1 f85"/>
                <a:gd name="f156" fmla="*/ f126 1 f85"/>
                <a:gd name="f157" fmla="*/ f127 1 f85"/>
                <a:gd name="f158" fmla="*/ f128 1 f85"/>
                <a:gd name="f159" fmla="*/ f129 1 f85"/>
                <a:gd name="f160" fmla="*/ f130 1 f85"/>
                <a:gd name="f161" fmla="*/ f131 1 f85"/>
                <a:gd name="f162" fmla="*/ f132 1 f85"/>
                <a:gd name="f163" fmla="*/ f133 1 f85"/>
                <a:gd name="f164" fmla="*/ f134 1 f85"/>
                <a:gd name="f165" fmla="*/ f135 1 f85"/>
                <a:gd name="f166" fmla="*/ f136 1 f85"/>
                <a:gd name="f167" fmla="*/ f137 1 f85"/>
                <a:gd name="f168" fmla="*/ f138 1 f85"/>
                <a:gd name="f169" fmla="*/ f139 1 f85"/>
                <a:gd name="f170" fmla="*/ f140 1 f85"/>
                <a:gd name="f171" fmla="*/ f141 f81 1"/>
                <a:gd name="f172" fmla="*/ f142 f81 1"/>
                <a:gd name="f173" fmla="*/ f142 f82 1"/>
                <a:gd name="f174" fmla="*/ f141 f82 1"/>
                <a:gd name="f175" fmla="*/ f144 f81 1"/>
                <a:gd name="f176" fmla="*/ f145 f82 1"/>
                <a:gd name="f177" fmla="*/ f146 f81 1"/>
                <a:gd name="f178" fmla="*/ f147 f82 1"/>
                <a:gd name="f179" fmla="*/ f148 f81 1"/>
                <a:gd name="f180" fmla="*/ f149 f81 1"/>
                <a:gd name="f181" fmla="*/ f150 f82 1"/>
                <a:gd name="f182" fmla="*/ f151 f81 1"/>
                <a:gd name="f183" fmla="*/ f152 f81 1"/>
                <a:gd name="f184" fmla="*/ f153 f81 1"/>
                <a:gd name="f185" fmla="*/ f145 f81 1"/>
                <a:gd name="f186" fmla="*/ f147 f81 1"/>
                <a:gd name="f187" fmla="*/ f153 f82 1"/>
                <a:gd name="f188" fmla="*/ f150 f81 1"/>
                <a:gd name="f189" fmla="*/ f154 f82 1"/>
                <a:gd name="f190" fmla="*/ f155 f81 1"/>
                <a:gd name="f191" fmla="*/ f156 f82 1"/>
                <a:gd name="f192" fmla="*/ f156 f81 1"/>
                <a:gd name="f193" fmla="*/ f157 f81 1"/>
                <a:gd name="f194" fmla="*/ f158 f81 1"/>
                <a:gd name="f195" fmla="*/ f159 f82 1"/>
                <a:gd name="f196" fmla="*/ f160 f81 1"/>
                <a:gd name="f197" fmla="*/ f161 f82 1"/>
                <a:gd name="f198" fmla="*/ f162 f81 1"/>
                <a:gd name="f199" fmla="*/ f163 f81 1"/>
                <a:gd name="f200" fmla="*/ f164 f82 1"/>
                <a:gd name="f201" fmla="*/ f159 f81 1"/>
                <a:gd name="f202" fmla="*/ f165 f81 1"/>
                <a:gd name="f203" fmla="*/ f162 f82 1"/>
                <a:gd name="f204" fmla="*/ f160 f82 1"/>
                <a:gd name="f205" fmla="*/ f166 f81 1"/>
                <a:gd name="f206" fmla="*/ f166 f82 1"/>
                <a:gd name="f207" fmla="*/ f167 f81 1"/>
                <a:gd name="f208" fmla="*/ f149 f82 1"/>
                <a:gd name="f209" fmla="*/ f168 f81 1"/>
                <a:gd name="f210" fmla="*/ f148 f82 1"/>
                <a:gd name="f211" fmla="*/ f157 f82 1"/>
                <a:gd name="f212" fmla="*/ f144 f82 1"/>
                <a:gd name="f213" fmla="*/ f164 f81 1"/>
                <a:gd name="f214" fmla="*/ f169 f82 1"/>
                <a:gd name="f215" fmla="*/ f154 f81 1"/>
                <a:gd name="f216" fmla="*/ f151 f82 1"/>
                <a:gd name="f217" fmla="*/ f170 f82 1"/>
                <a:gd name="f218" fmla="*/ f165 f82 1"/>
                <a:gd name="f219" fmla="*/ f152 f8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3">
                  <a:pos x="f175" y="f176"/>
                </a:cxn>
                <a:cxn ang="f143">
                  <a:pos x="f177" y="f178"/>
                </a:cxn>
                <a:cxn ang="f143">
                  <a:pos x="f179" y="f176"/>
                </a:cxn>
                <a:cxn ang="f143">
                  <a:pos x="f180" y="f181"/>
                </a:cxn>
                <a:cxn ang="f143">
                  <a:pos x="f182" y="f181"/>
                </a:cxn>
                <a:cxn ang="f143">
                  <a:pos x="f183" y="f176"/>
                </a:cxn>
                <a:cxn ang="f143">
                  <a:pos x="f184" y="f178"/>
                </a:cxn>
                <a:cxn ang="f143">
                  <a:pos x="f185" y="f176"/>
                </a:cxn>
                <a:cxn ang="f143">
                  <a:pos x="f186" y="f187"/>
                </a:cxn>
                <a:cxn ang="f143">
                  <a:pos x="f188" y="f189"/>
                </a:cxn>
                <a:cxn ang="f143">
                  <a:pos x="f190" y="f191"/>
                </a:cxn>
                <a:cxn ang="f143">
                  <a:pos x="f192" y="f187"/>
                </a:cxn>
                <a:cxn ang="f143">
                  <a:pos x="f193" y="f181"/>
                </a:cxn>
                <a:cxn ang="f143">
                  <a:pos x="f194" y="f181"/>
                </a:cxn>
                <a:cxn ang="f143">
                  <a:pos x="f177" y="f195"/>
                </a:cxn>
                <a:cxn ang="f143">
                  <a:pos x="f193" y="f181"/>
                </a:cxn>
                <a:cxn ang="f143">
                  <a:pos x="f196" y="f197"/>
                </a:cxn>
                <a:cxn ang="f143">
                  <a:pos x="f196" y="f181"/>
                </a:cxn>
                <a:cxn ang="f143">
                  <a:pos x="f198" y="f181"/>
                </a:cxn>
                <a:cxn ang="f143">
                  <a:pos x="f199" y="f195"/>
                </a:cxn>
                <a:cxn ang="f143">
                  <a:pos x="f196" y="f197"/>
                </a:cxn>
                <a:cxn ang="f143">
                  <a:pos x="f184" y="f200"/>
                </a:cxn>
                <a:cxn ang="f143">
                  <a:pos x="f201" y="f187"/>
                </a:cxn>
                <a:cxn ang="f143">
                  <a:pos x="f202" y="f187"/>
                </a:cxn>
                <a:cxn ang="f143">
                  <a:pos x="f190" y="f189"/>
                </a:cxn>
                <a:cxn ang="f143">
                  <a:pos x="f190" y="f203"/>
                </a:cxn>
                <a:cxn ang="f143">
                  <a:pos x="f190" y="f189"/>
                </a:cxn>
                <a:cxn ang="f143">
                  <a:pos x="f190" y="f204"/>
                </a:cxn>
                <a:cxn ang="f143">
                  <a:pos x="f205" y="f203"/>
                </a:cxn>
                <a:cxn ang="f143">
                  <a:pos x="f182" y="f206"/>
                </a:cxn>
                <a:cxn ang="f143">
                  <a:pos x="f207" y="f208"/>
                </a:cxn>
                <a:cxn ang="f143">
                  <a:pos x="f209" y="f210"/>
                </a:cxn>
                <a:cxn ang="f143">
                  <a:pos x="f209" y="f211"/>
                </a:cxn>
                <a:cxn ang="f143">
                  <a:pos x="f207" y="f212"/>
                </a:cxn>
                <a:cxn ang="f143">
                  <a:pos x="f213" y="f214"/>
                </a:cxn>
                <a:cxn ang="f143">
                  <a:pos x="f215" y="f216"/>
                </a:cxn>
                <a:cxn ang="f143">
                  <a:pos x="f215" y="f217"/>
                </a:cxn>
                <a:cxn ang="f143">
                  <a:pos x="f213" y="f187"/>
                </a:cxn>
                <a:cxn ang="f143">
                  <a:pos x="f185" y="f218"/>
                </a:cxn>
                <a:cxn ang="f143">
                  <a:pos x="f184" y="f219"/>
                </a:cxn>
                <a:cxn ang="f143">
                  <a:pos x="f183" y="f218"/>
                </a:cxn>
                <a:cxn ang="f143">
                  <a:pos x="f182" y="f187"/>
                </a:cxn>
                <a:cxn ang="f143">
                  <a:pos x="f180" y="f187"/>
                </a:cxn>
                <a:cxn ang="f143">
                  <a:pos x="f179" y="f218"/>
                </a:cxn>
                <a:cxn ang="f143">
                  <a:pos x="f177" y="f219"/>
                </a:cxn>
                <a:cxn ang="f143">
                  <a:pos x="f175" y="f218"/>
                </a:cxn>
                <a:cxn ang="f143">
                  <a:pos x="f215" y="f187"/>
                </a:cxn>
              </a:cxnLst>
              <a:rect l="f171" t="f174" r="f172" b="f173"/>
              <a:pathLst>
                <a:path w="2048" h="2048">
                  <a:moveTo>
                    <a:pt x="f8" y="f9"/>
                  </a:moveTo>
                  <a:cubicBezTo>
                    <a:pt x="f10" y="f9"/>
                    <a:pt x="f10" y="f9"/>
                    <a:pt x="f10" y="f9"/>
                  </a:cubicBezTo>
                  <a:cubicBezTo>
                    <a:pt x="f10" y="f3"/>
                    <a:pt x="f10" y="f3"/>
                    <a:pt x="f10" y="f3"/>
                  </a:cubicBezTo>
                  <a:cubicBezTo>
                    <a:pt x="f10" y="f11"/>
                    <a:pt x="f12" y="f6"/>
                    <a:pt x="f13" y="f6"/>
                  </a:cubicBezTo>
                  <a:cubicBezTo>
                    <a:pt x="f14" y="f6"/>
                    <a:pt x="f15" y="f11"/>
                    <a:pt x="f15" y="f3"/>
                  </a:cubicBezTo>
                  <a:cubicBezTo>
                    <a:pt x="f15" y="f9"/>
                    <a:pt x="f15" y="f9"/>
                    <a:pt x="f15" y="f9"/>
                  </a:cubicBezTo>
                  <a:cubicBezTo>
                    <a:pt x="f16" y="f9"/>
                    <a:pt x="f16" y="f9"/>
                    <a:pt x="f16" y="f9"/>
                  </a:cubicBezTo>
                  <a:cubicBezTo>
                    <a:pt x="f16" y="f3"/>
                    <a:pt x="f16" y="f3"/>
                    <a:pt x="f16" y="f3"/>
                  </a:cubicBezTo>
                  <a:cubicBezTo>
                    <a:pt x="f16" y="f11"/>
                    <a:pt x="f17" y="f6"/>
                    <a:pt x="f18" y="f6"/>
                  </a:cubicBezTo>
                  <a:cubicBezTo>
                    <a:pt x="f19" y="f6"/>
                    <a:pt x="f20" y="f11"/>
                    <a:pt x="f20" y="f3"/>
                  </a:cubicBezTo>
                  <a:cubicBezTo>
                    <a:pt x="f20" y="f9"/>
                    <a:pt x="f20" y="f9"/>
                    <a:pt x="f20" y="f9"/>
                  </a:cubicBezTo>
                  <a:cubicBezTo>
                    <a:pt x="f21" y="f9"/>
                    <a:pt x="f21" y="f9"/>
                    <a:pt x="f21" y="f9"/>
                  </a:cubicBezTo>
                  <a:cubicBezTo>
                    <a:pt x="f21" y="f3"/>
                    <a:pt x="f21" y="f3"/>
                    <a:pt x="f21" y="f3"/>
                  </a:cubicBezTo>
                  <a:cubicBezTo>
                    <a:pt x="f21" y="f11"/>
                    <a:pt x="f22" y="f6"/>
                    <a:pt x="f23" y="f6"/>
                  </a:cubicBezTo>
                  <a:cubicBezTo>
                    <a:pt x="f24" y="f6"/>
                    <a:pt x="f9" y="f11"/>
                    <a:pt x="f9" y="f3"/>
                  </a:cubicBezTo>
                  <a:cubicBezTo>
                    <a:pt x="f9" y="f9"/>
                    <a:pt x="f9" y="f9"/>
                    <a:pt x="f9" y="f9"/>
                  </a:cubicBezTo>
                  <a:cubicBezTo>
                    <a:pt x="f3" y="f9"/>
                    <a:pt x="f3" y="f9"/>
                    <a:pt x="f3" y="f9"/>
                  </a:cubicBezTo>
                  <a:cubicBezTo>
                    <a:pt x="f11" y="f9"/>
                    <a:pt x="f6" y="f24"/>
                    <a:pt x="f6" y="f23"/>
                  </a:cubicBezTo>
                  <a:cubicBezTo>
                    <a:pt x="f6" y="f25"/>
                    <a:pt x="f6" y="f25"/>
                    <a:pt x="f6" y="f25"/>
                  </a:cubicBezTo>
                  <a:cubicBezTo>
                    <a:pt x="f6" y="f26"/>
                    <a:pt x="f11" y="f27"/>
                    <a:pt x="f3" y="f27"/>
                  </a:cubicBezTo>
                  <a:cubicBezTo>
                    <a:pt x="f28" y="f27"/>
                    <a:pt x="f28" y="f27"/>
                    <a:pt x="f28" y="f27"/>
                  </a:cubicBezTo>
                  <a:cubicBezTo>
                    <a:pt x="f29" y="f30"/>
                    <a:pt x="f31" y="f7"/>
                    <a:pt x="f32" y="f7"/>
                  </a:cubicBezTo>
                  <a:cubicBezTo>
                    <a:pt x="f33" y="f7"/>
                    <a:pt x="f7" y="f33"/>
                    <a:pt x="f7" y="f32"/>
                  </a:cubicBezTo>
                  <a:cubicBezTo>
                    <a:pt x="f7" y="f23"/>
                    <a:pt x="f7" y="f23"/>
                    <a:pt x="f7" y="f23"/>
                  </a:cubicBezTo>
                  <a:cubicBezTo>
                    <a:pt x="f7" y="f24"/>
                    <a:pt x="f34" y="f9"/>
                    <a:pt x="f8" y="f9"/>
                  </a:cubicBezTo>
                  <a:close/>
                  <a:moveTo>
                    <a:pt x="f35" y="f3"/>
                  </a:moveTo>
                  <a:cubicBezTo>
                    <a:pt x="f35" y="f36"/>
                    <a:pt x="f37" y="f38"/>
                    <a:pt x="f13" y="f38"/>
                  </a:cubicBezTo>
                  <a:cubicBezTo>
                    <a:pt x="f39" y="f38"/>
                    <a:pt x="f40" y="f36"/>
                    <a:pt x="f40" y="f3"/>
                  </a:cubicBezTo>
                  <a:cubicBezTo>
                    <a:pt x="f40" y="f23"/>
                    <a:pt x="f40" y="f23"/>
                    <a:pt x="f40" y="f23"/>
                  </a:cubicBezTo>
                  <a:cubicBezTo>
                    <a:pt x="f40" y="f41"/>
                    <a:pt x="f39" y="f42"/>
                    <a:pt x="f13" y="f42"/>
                  </a:cubicBezTo>
                  <a:cubicBezTo>
                    <a:pt x="f37" y="f42"/>
                    <a:pt x="f35" y="f41"/>
                    <a:pt x="f35" y="f23"/>
                  </a:cubicBezTo>
                  <a:lnTo>
                    <a:pt x="f35" y="f3"/>
                  </a:lnTo>
                  <a:close/>
                  <a:moveTo>
                    <a:pt x="f43" y="f44"/>
                  </a:moveTo>
                  <a:cubicBezTo>
                    <a:pt x="f43" y="f44"/>
                    <a:pt x="f43" y="f44"/>
                    <a:pt x="f43" y="f44"/>
                  </a:cubicBezTo>
                  <a:cubicBezTo>
                    <a:pt x="f43" y="f44"/>
                    <a:pt x="f43" y="f44"/>
                    <a:pt x="f43" y="f44"/>
                  </a:cubicBezTo>
                  <a:cubicBezTo>
                    <a:pt x="f43" y="f3"/>
                    <a:pt x="f43" y="f3"/>
                    <a:pt x="f43" y="f3"/>
                  </a:cubicBezTo>
                  <a:cubicBezTo>
                    <a:pt x="f43" y="f36"/>
                    <a:pt x="f45" y="f38"/>
                    <a:pt x="f18" y="f38"/>
                  </a:cubicBezTo>
                  <a:cubicBezTo>
                    <a:pt x="f46" y="f38"/>
                    <a:pt x="f47" y="f36"/>
                    <a:pt x="f47" y="f3"/>
                  </a:cubicBezTo>
                  <a:cubicBezTo>
                    <a:pt x="f47" y="f23"/>
                    <a:pt x="f47" y="f23"/>
                    <a:pt x="f47" y="f23"/>
                  </a:cubicBezTo>
                  <a:cubicBezTo>
                    <a:pt x="f47" y="f41"/>
                    <a:pt x="f46" y="f42"/>
                    <a:pt x="f18" y="f42"/>
                  </a:cubicBezTo>
                  <a:cubicBezTo>
                    <a:pt x="f45" y="f42"/>
                    <a:pt x="f43" y="f41"/>
                    <a:pt x="f43" y="f23"/>
                  </a:cubicBezTo>
                  <a:lnTo>
                    <a:pt x="f43" y="f44"/>
                  </a:lnTo>
                  <a:close/>
                  <a:moveTo>
                    <a:pt x="f2" y="f3"/>
                  </a:moveTo>
                  <a:cubicBezTo>
                    <a:pt x="f2" y="f36"/>
                    <a:pt x="f48" y="f38"/>
                    <a:pt x="f23" y="f38"/>
                  </a:cubicBezTo>
                  <a:cubicBezTo>
                    <a:pt x="f41" y="f38"/>
                    <a:pt x="f42" y="f36"/>
                    <a:pt x="f42" y="f3"/>
                  </a:cubicBezTo>
                  <a:cubicBezTo>
                    <a:pt x="f42" y="f23"/>
                    <a:pt x="f42" y="f23"/>
                    <a:pt x="f42" y="f23"/>
                  </a:cubicBezTo>
                  <a:cubicBezTo>
                    <a:pt x="f42" y="f41"/>
                    <a:pt x="f41" y="f42"/>
                    <a:pt x="f23" y="f42"/>
                  </a:cubicBezTo>
                  <a:cubicBezTo>
                    <a:pt x="f48" y="f42"/>
                    <a:pt x="f2" y="f41"/>
                    <a:pt x="f2" y="f23"/>
                  </a:cubicBezTo>
                  <a:lnTo>
                    <a:pt x="f2" y="f3"/>
                  </a:lnTo>
                  <a:close/>
                  <a:moveTo>
                    <a:pt x="f32" y="f27"/>
                  </a:moveTo>
                  <a:cubicBezTo>
                    <a:pt x="f49" y="f27"/>
                    <a:pt x="f47" y="f50"/>
                    <a:pt x="f47" y="f32"/>
                  </a:cubicBezTo>
                  <a:cubicBezTo>
                    <a:pt x="f47" y="f49"/>
                    <a:pt x="f49" y="f47"/>
                    <a:pt x="f32" y="f47"/>
                  </a:cubicBezTo>
                  <a:cubicBezTo>
                    <a:pt x="f50" y="f47"/>
                    <a:pt x="f27" y="f49"/>
                    <a:pt x="f27" y="f32"/>
                  </a:cubicBezTo>
                  <a:cubicBezTo>
                    <a:pt x="f27" y="f50"/>
                    <a:pt x="f50" y="f27"/>
                    <a:pt x="f32" y="f27"/>
                  </a:cubicBezTo>
                  <a:close/>
                  <a:moveTo>
                    <a:pt x="f27" y="f28"/>
                  </a:moveTo>
                  <a:cubicBezTo>
                    <a:pt x="f51" y="f52"/>
                    <a:pt x="f53" y="f43"/>
                    <a:pt x="f32" y="f43"/>
                  </a:cubicBezTo>
                  <a:cubicBezTo>
                    <a:pt x="f54" y="f43"/>
                    <a:pt x="f55" y="f56"/>
                    <a:pt x="f57" y="f58"/>
                  </a:cubicBezTo>
                  <a:cubicBezTo>
                    <a:pt x="f59" y="f60"/>
                    <a:pt x="f61" y="f47"/>
                    <a:pt x="f62" y="f47"/>
                  </a:cubicBezTo>
                  <a:cubicBezTo>
                    <a:pt x="f63" y="f47"/>
                    <a:pt x="f63" y="f47"/>
                    <a:pt x="f63" y="f47"/>
                  </a:cubicBezTo>
                  <a:cubicBezTo>
                    <a:pt x="f64" y="f47"/>
                    <a:pt x="f20" y="f65"/>
                    <a:pt x="f20" y="f62"/>
                  </a:cubicBezTo>
                  <a:cubicBezTo>
                    <a:pt x="f20" y="f66"/>
                    <a:pt x="f64" y="f16"/>
                    <a:pt x="f63" y="f16"/>
                  </a:cubicBezTo>
                  <a:cubicBezTo>
                    <a:pt x="f67" y="f16"/>
                    <a:pt x="f67" y="f16"/>
                    <a:pt x="f67" y="f16"/>
                  </a:cubicBezTo>
                  <a:cubicBezTo>
                    <a:pt x="f68" y="f69"/>
                    <a:pt x="f70" y="f71"/>
                    <a:pt x="f72" y="f15"/>
                  </a:cubicBezTo>
                  <a:cubicBezTo>
                    <a:pt x="f63" y="f15"/>
                    <a:pt x="f63" y="f15"/>
                    <a:pt x="f63" y="f15"/>
                  </a:cubicBezTo>
                  <a:cubicBezTo>
                    <a:pt x="f64" y="f15"/>
                    <a:pt x="f20" y="f73"/>
                    <a:pt x="f20" y="f32"/>
                  </a:cubicBezTo>
                  <a:cubicBezTo>
                    <a:pt x="f20" y="f74"/>
                    <a:pt x="f64" y="f35"/>
                    <a:pt x="f63" y="f35"/>
                  </a:cubicBezTo>
                  <a:cubicBezTo>
                    <a:pt x="f72" y="f35"/>
                    <a:pt x="f72" y="f35"/>
                    <a:pt x="f72" y="f35"/>
                  </a:cubicBezTo>
                  <a:cubicBezTo>
                    <a:pt x="f70" y="f75"/>
                    <a:pt x="f68" y="f76"/>
                    <a:pt x="f67" y="f10"/>
                  </a:cubicBezTo>
                  <a:cubicBezTo>
                    <a:pt x="f3" y="f10"/>
                    <a:pt x="f3" y="f10"/>
                    <a:pt x="f3" y="f10"/>
                  </a:cubicBezTo>
                  <a:cubicBezTo>
                    <a:pt x="f36" y="f10"/>
                    <a:pt x="f38" y="f77"/>
                    <a:pt x="f38" y="f25"/>
                  </a:cubicBezTo>
                  <a:cubicBezTo>
                    <a:pt x="f38" y="f20"/>
                    <a:pt x="f38" y="f20"/>
                    <a:pt x="f38" y="f20"/>
                  </a:cubicBezTo>
                  <a:cubicBezTo>
                    <a:pt x="f27" y="f20"/>
                    <a:pt x="f27" y="f20"/>
                    <a:pt x="f27" y="f20"/>
                  </a:cubicBezTo>
                  <a:lnTo>
                    <a:pt x="f27" y="f28"/>
                  </a:lnTo>
                  <a:close/>
                  <a:moveTo>
                    <a:pt x="f27" y="f78"/>
                  </a:moveTo>
                  <a:cubicBezTo>
                    <a:pt x="f38" y="f78"/>
                    <a:pt x="f38" y="f78"/>
                    <a:pt x="f38" y="f78"/>
                  </a:cubicBezTo>
                  <a:cubicBezTo>
                    <a:pt x="f38" y="f23"/>
                    <a:pt x="f38" y="f23"/>
                    <a:pt x="f38" y="f23"/>
                  </a:cubicBezTo>
                  <a:cubicBezTo>
                    <a:pt x="f38" y="f48"/>
                    <a:pt x="f36" y="f2"/>
                    <a:pt x="f3" y="f2"/>
                  </a:cubicBezTo>
                  <a:cubicBezTo>
                    <a:pt x="f9" y="f2"/>
                    <a:pt x="f9" y="f2"/>
                    <a:pt x="f9" y="f2"/>
                  </a:cubicBezTo>
                  <a:cubicBezTo>
                    <a:pt x="f9" y="f23"/>
                    <a:pt x="f9" y="f23"/>
                    <a:pt x="f9" y="f23"/>
                  </a:cubicBezTo>
                  <a:cubicBezTo>
                    <a:pt x="f9" y="f22"/>
                    <a:pt x="f24" y="f21"/>
                    <a:pt x="f23" y="f21"/>
                  </a:cubicBezTo>
                  <a:cubicBezTo>
                    <a:pt x="f22" y="f21"/>
                    <a:pt x="f21" y="f22"/>
                    <a:pt x="f21" y="f23"/>
                  </a:cubicBezTo>
                  <a:cubicBezTo>
                    <a:pt x="f21" y="f2"/>
                    <a:pt x="f21" y="f2"/>
                    <a:pt x="f21" y="f2"/>
                  </a:cubicBezTo>
                  <a:cubicBezTo>
                    <a:pt x="f20" y="f2"/>
                    <a:pt x="f20" y="f2"/>
                    <a:pt x="f20" y="f2"/>
                  </a:cubicBezTo>
                  <a:cubicBezTo>
                    <a:pt x="f20" y="f23"/>
                    <a:pt x="f20" y="f23"/>
                    <a:pt x="f20" y="f23"/>
                  </a:cubicBezTo>
                  <a:cubicBezTo>
                    <a:pt x="f20" y="f22"/>
                    <a:pt x="f19" y="f21"/>
                    <a:pt x="f18" y="f21"/>
                  </a:cubicBezTo>
                  <a:cubicBezTo>
                    <a:pt x="f17" y="f21"/>
                    <a:pt x="f16" y="f22"/>
                    <a:pt x="f16" y="f23"/>
                  </a:cubicBezTo>
                  <a:cubicBezTo>
                    <a:pt x="f16" y="f2"/>
                    <a:pt x="f16" y="f2"/>
                    <a:pt x="f16" y="f2"/>
                  </a:cubicBezTo>
                  <a:cubicBezTo>
                    <a:pt x="f15" y="f2"/>
                    <a:pt x="f15" y="f2"/>
                    <a:pt x="f15" y="f2"/>
                  </a:cubicBezTo>
                  <a:cubicBezTo>
                    <a:pt x="f15" y="f23"/>
                    <a:pt x="f15" y="f23"/>
                    <a:pt x="f15" y="f23"/>
                  </a:cubicBezTo>
                  <a:cubicBezTo>
                    <a:pt x="f15" y="f22"/>
                    <a:pt x="f14" y="f21"/>
                    <a:pt x="f13" y="f21"/>
                  </a:cubicBezTo>
                  <a:cubicBezTo>
                    <a:pt x="f12" y="f21"/>
                    <a:pt x="f10" y="f22"/>
                    <a:pt x="f10" y="f23"/>
                  </a:cubicBezTo>
                  <a:cubicBezTo>
                    <a:pt x="f10" y="f2"/>
                    <a:pt x="f10" y="f2"/>
                    <a:pt x="f10" y="f2"/>
                  </a:cubicBezTo>
                  <a:cubicBezTo>
                    <a:pt x="f8" y="f2"/>
                    <a:pt x="f8" y="f2"/>
                    <a:pt x="f8" y="f2"/>
                  </a:cubicBezTo>
                  <a:cubicBezTo>
                    <a:pt x="f79" y="f2"/>
                    <a:pt x="f27" y="f48"/>
                    <a:pt x="f27" y="f23"/>
                  </a:cubicBezTo>
                  <a:lnTo>
                    <a:pt x="f27" y="f7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endParaRPr>
            </a:p>
          </p:txBody>
        </p:sp>
      </p:grpSp>
      <p:sp>
        <p:nvSpPr>
          <p:cNvPr id="13" name="TextBox 31">
            <a:extLst>
              <a:ext uri="{FF2B5EF4-FFF2-40B4-BE49-F238E27FC236}">
                <a16:creationId xmlns:a16="http://schemas.microsoft.com/office/drawing/2014/main" id="{76F07561-CF6E-B796-15BD-432FDE87B44D}"/>
              </a:ext>
            </a:extLst>
          </p:cNvPr>
          <p:cNvSpPr txBox="1"/>
          <p:nvPr/>
        </p:nvSpPr>
        <p:spPr>
          <a:xfrm>
            <a:off x="537959" y="2069671"/>
            <a:ext cx="2151327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Collecting relevant data from the Data Engineers</a:t>
            </a:r>
            <a:endParaRPr lang="en-US" sz="1400" b="0" i="0" u="none" strike="noStrike" kern="1200" cap="none" spc="0" baseline="0">
              <a:solidFill>
                <a:srgbClr val="30353F"/>
              </a:solidFill>
              <a:uFillTx/>
              <a:latin typeface="Segoe UI Light"/>
            </a:endParaRPr>
          </a:p>
        </p:txBody>
      </p:sp>
      <p:cxnSp>
        <p:nvCxnSpPr>
          <p:cNvPr id="14" name="Straight Connector 28">
            <a:extLst>
              <a:ext uri="{FF2B5EF4-FFF2-40B4-BE49-F238E27FC236}">
                <a16:creationId xmlns:a16="http://schemas.microsoft.com/office/drawing/2014/main" id="{B9B640A8-E845-591E-2349-704594F5C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2" y="2679813"/>
            <a:ext cx="0" cy="705734"/>
          </a:xfrm>
          <a:prstGeom prst="straightConnector1">
            <a:avLst/>
          </a:prstGeom>
          <a:noFill/>
          <a:ln w="19046" cap="flat">
            <a:solidFill>
              <a:srgbClr val="30353F"/>
            </a:solidFill>
            <a:prstDash val="solid"/>
            <a:miter/>
          </a:ln>
        </p:spPr>
      </p:cxnSp>
      <p:sp>
        <p:nvSpPr>
          <p:cNvPr id="15" name="Oval 58">
            <a:extLst>
              <a:ext uri="{FF2B5EF4-FFF2-40B4-BE49-F238E27FC236}">
                <a16:creationId xmlns:a16="http://schemas.microsoft.com/office/drawing/2014/main" id="{3200B2AF-BE5F-4792-E9D8-453E3D299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8" y="3126479"/>
            <a:ext cx="630396" cy="6303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30353F"/>
          </a:solidFill>
          <a:ln w="2540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6" name="TextBox 50">
            <a:extLst>
              <a:ext uri="{FF2B5EF4-FFF2-40B4-BE49-F238E27FC236}">
                <a16:creationId xmlns:a16="http://schemas.microsoft.com/office/drawing/2014/main" id="{3DA66F88-6E77-3A34-F7C2-C4651A55EB4B}"/>
              </a:ext>
            </a:extLst>
          </p:cNvPr>
          <p:cNvSpPr txBox="1"/>
          <p:nvPr/>
        </p:nvSpPr>
        <p:spPr>
          <a:xfrm>
            <a:off x="995269" y="1708629"/>
            <a:ext cx="1146145" cy="21544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30353F"/>
                </a:solidFill>
                <a:uFillTx/>
                <a:latin typeface="Segoe UI Light"/>
              </a:rPr>
              <a:t>Data Collection</a:t>
            </a:r>
          </a:p>
        </p:txBody>
      </p:sp>
      <p:cxnSp>
        <p:nvCxnSpPr>
          <p:cNvPr id="17" name="Straight Connector 65">
            <a:extLst>
              <a:ext uri="{FF2B5EF4-FFF2-40B4-BE49-F238E27FC236}">
                <a16:creationId xmlns:a16="http://schemas.microsoft.com/office/drawing/2014/main" id="{E7BA8ED6-ABF2-3B2E-8953-61B9FF2E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6" y="3596179"/>
            <a:ext cx="0" cy="705734"/>
          </a:xfrm>
          <a:prstGeom prst="straightConnector1">
            <a:avLst/>
          </a:prstGeom>
          <a:noFill/>
          <a:ln w="19046" cap="flat">
            <a:solidFill>
              <a:srgbClr val="667181"/>
            </a:solidFill>
            <a:prstDash val="solid"/>
            <a:miter/>
          </a:ln>
        </p:spPr>
      </p:cxnSp>
      <p:sp>
        <p:nvSpPr>
          <p:cNvPr id="18" name="TextBox 56">
            <a:extLst>
              <a:ext uri="{FF2B5EF4-FFF2-40B4-BE49-F238E27FC236}">
                <a16:creationId xmlns:a16="http://schemas.microsoft.com/office/drawing/2014/main" id="{748A0AB1-173A-4174-F48D-B8D2FED88E40}"/>
              </a:ext>
            </a:extLst>
          </p:cNvPr>
          <p:cNvSpPr txBox="1"/>
          <p:nvPr/>
        </p:nvSpPr>
        <p:spPr>
          <a:xfrm>
            <a:off x="2646493" y="4721815"/>
            <a:ext cx="2151327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Analysing data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using MySQL</a:t>
            </a:r>
            <a:endParaRPr lang="en-US" sz="1400" b="0" i="0" u="none" strike="noStrike" kern="1200" cap="none" spc="0" baseline="0">
              <a:solidFill>
                <a:srgbClr val="30353F"/>
              </a:solidFill>
              <a:uFillTx/>
              <a:latin typeface="Segoe UI Light"/>
            </a:endParaRPr>
          </a:p>
        </p:txBody>
      </p:sp>
      <p:sp>
        <p:nvSpPr>
          <p:cNvPr id="19" name="Oval 59">
            <a:extLst>
              <a:ext uri="{FF2B5EF4-FFF2-40B4-BE49-F238E27FC236}">
                <a16:creationId xmlns:a16="http://schemas.microsoft.com/office/drawing/2014/main" id="{B03B0FC7-3308-7376-7225-8EEE749B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33182" y="2881649"/>
            <a:ext cx="1125324" cy="105500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629DD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 Light"/>
            </a:endParaRPr>
          </a:p>
        </p:txBody>
      </p:sp>
      <p:sp>
        <p:nvSpPr>
          <p:cNvPr id="20" name="TextBox 57">
            <a:extLst>
              <a:ext uri="{FF2B5EF4-FFF2-40B4-BE49-F238E27FC236}">
                <a16:creationId xmlns:a16="http://schemas.microsoft.com/office/drawing/2014/main" id="{1DDAD675-242C-B780-A26E-6A028C79772D}"/>
              </a:ext>
            </a:extLst>
          </p:cNvPr>
          <p:cNvSpPr txBox="1"/>
          <p:nvPr/>
        </p:nvSpPr>
        <p:spPr>
          <a:xfrm>
            <a:off x="3225225" y="4412354"/>
            <a:ext cx="993861" cy="21544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30353F"/>
                </a:solidFill>
                <a:uFillTx/>
                <a:latin typeface="Segoe UI Light"/>
              </a:rPr>
              <a:t>Data Analysis</a:t>
            </a:r>
          </a:p>
        </p:txBody>
      </p:sp>
      <p:cxnSp>
        <p:nvCxnSpPr>
          <p:cNvPr id="21" name="Straight Connector 64">
            <a:extLst>
              <a:ext uri="{FF2B5EF4-FFF2-40B4-BE49-F238E27FC236}">
                <a16:creationId xmlns:a16="http://schemas.microsoft.com/office/drawing/2014/main" id="{E31C9854-E14F-6325-DD7D-757A766C1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1" y="2679813"/>
            <a:ext cx="0" cy="705734"/>
          </a:xfrm>
          <a:prstGeom prst="straightConnector1">
            <a:avLst/>
          </a:prstGeom>
          <a:noFill/>
          <a:ln w="19046" cap="flat">
            <a:solidFill>
              <a:srgbClr val="98A3AD"/>
            </a:solidFill>
            <a:prstDash val="solid"/>
            <a:miter/>
          </a:ln>
        </p:spPr>
      </p:cxnSp>
      <p:sp>
        <p:nvSpPr>
          <p:cNvPr id="22" name="Oval 68">
            <a:extLst>
              <a:ext uri="{FF2B5EF4-FFF2-40B4-BE49-F238E27FC236}">
                <a16:creationId xmlns:a16="http://schemas.microsoft.com/office/drawing/2014/main" id="{68B36DB9-F7DA-295F-336C-4A5880DD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8462" y="2901500"/>
            <a:ext cx="1055007" cy="105500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629DD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 Light"/>
            </a:endParaRPr>
          </a:p>
        </p:txBody>
      </p:sp>
      <p:sp>
        <p:nvSpPr>
          <p:cNvPr id="23" name="TextBox 60">
            <a:extLst>
              <a:ext uri="{FF2B5EF4-FFF2-40B4-BE49-F238E27FC236}">
                <a16:creationId xmlns:a16="http://schemas.microsoft.com/office/drawing/2014/main" id="{88E20B78-06A8-E1CF-8570-84C1F8689533}"/>
              </a:ext>
            </a:extLst>
          </p:cNvPr>
          <p:cNvSpPr txBox="1"/>
          <p:nvPr/>
        </p:nvSpPr>
        <p:spPr>
          <a:xfrm>
            <a:off x="4800298" y="1935446"/>
            <a:ext cx="2151327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Visualizing Data using PowerBI tool</a:t>
            </a:r>
            <a:endParaRPr lang="en-US" sz="1400" b="0" i="0" u="none" strike="noStrike" kern="1200" cap="none" spc="0" baseline="0">
              <a:solidFill>
                <a:srgbClr val="30353F"/>
              </a:solidFill>
              <a:uFillTx/>
              <a:latin typeface="Segoe UI Light"/>
            </a:endParaRPr>
          </a:p>
        </p:txBody>
      </p:sp>
      <p:sp>
        <p:nvSpPr>
          <p:cNvPr id="24" name="TextBox 61">
            <a:extLst>
              <a:ext uri="{FF2B5EF4-FFF2-40B4-BE49-F238E27FC236}">
                <a16:creationId xmlns:a16="http://schemas.microsoft.com/office/drawing/2014/main" id="{3800CBB1-D0C0-5B6A-E1CC-5D0F831CD9FB}"/>
              </a:ext>
            </a:extLst>
          </p:cNvPr>
          <p:cNvSpPr txBox="1"/>
          <p:nvPr/>
        </p:nvSpPr>
        <p:spPr>
          <a:xfrm>
            <a:off x="5209112" y="1586882"/>
            <a:ext cx="1333698" cy="21544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 dirty="0">
                <a:solidFill>
                  <a:srgbClr val="30353F"/>
                </a:solidFill>
                <a:uFillTx/>
                <a:latin typeface="Segoe UI Light"/>
              </a:rPr>
              <a:t>Data Visualization</a:t>
            </a:r>
          </a:p>
        </p:txBody>
      </p:sp>
      <p:pic>
        <p:nvPicPr>
          <p:cNvPr id="25" name="Picture 98" descr="This is an icon of a human being. ">
            <a:extLst>
              <a:ext uri="{FF2B5EF4-FFF2-40B4-BE49-F238E27FC236}">
                <a16:creationId xmlns:a16="http://schemas.microsoft.com/office/drawing/2014/main" id="{D07C6643-44C5-47AF-85D9-EC9C04D3C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92" y="3277721"/>
            <a:ext cx="278754" cy="3172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Freeform 102">
            <a:extLst>
              <a:ext uri="{FF2B5EF4-FFF2-40B4-BE49-F238E27FC236}">
                <a16:creationId xmlns:a16="http://schemas.microsoft.com/office/drawing/2014/main" id="{B73EC6CA-D0C6-815C-98B5-CA78B8E81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6">
            <a:off x="11788953" y="6333501"/>
            <a:ext cx="527489" cy="6031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89463"/>
              <a:gd name="f7" fmla="val 1017114"/>
              <a:gd name="f8" fmla="val 110516"/>
              <a:gd name="f9" fmla="val 95275"/>
              <a:gd name="f10" fmla="val 144657"/>
              <a:gd name="f11" fmla="val 61133"/>
              <a:gd name="f12" fmla="val 185310"/>
              <a:gd name="f13" fmla="val 33504"/>
              <a:gd name="f14" fmla="val 230452"/>
              <a:gd name="f15" fmla="val 14411"/>
              <a:gd name="f16" fmla="val 276877"/>
              <a:gd name="f17" fmla="val 612585"/>
              <a:gd name="f18" fmla="val 484934"/>
              <a:gd name="f19" fmla="val 377324"/>
              <a:gd name="f20" fmla="val 168934"/>
              <a:gd name="f21" fmla="val 848180"/>
              <a:gd name="f22" fmla="val 639790"/>
              <a:gd name="f23" fmla="val 362083"/>
              <a:gd name="f24" fmla="val 257888"/>
              <a:gd name="f25" fmla="val 42234"/>
              <a:gd name="f26" fmla="val 163556"/>
              <a:gd name="f27" fmla="+- 0 0 -90"/>
              <a:gd name="f28" fmla="*/ f3 1 889463"/>
              <a:gd name="f29" fmla="*/ f4 1 1017114"/>
              <a:gd name="f30" fmla="+- f7 0 f5"/>
              <a:gd name="f31" fmla="+- f6 0 f5"/>
              <a:gd name="f32" fmla="*/ f27 f0 1"/>
              <a:gd name="f33" fmla="*/ f31 1 889463"/>
              <a:gd name="f34" fmla="*/ f30 1 1017114"/>
              <a:gd name="f35" fmla="*/ 110516 f31 1"/>
              <a:gd name="f36" fmla="*/ 95275 f30 1"/>
              <a:gd name="f37" fmla="*/ 230452 f31 1"/>
              <a:gd name="f38" fmla="*/ 14411 f30 1"/>
              <a:gd name="f39" fmla="*/ 276877 f31 1"/>
              <a:gd name="f40" fmla="*/ 0 f30 1"/>
              <a:gd name="f41" fmla="*/ 889463 f31 1"/>
              <a:gd name="f42" fmla="*/ 612585 f30 1"/>
              <a:gd name="f43" fmla="*/ 484934 f31 1"/>
              <a:gd name="f44" fmla="*/ 1017114 f30 1"/>
              <a:gd name="f45" fmla="*/ 377324 f31 1"/>
              <a:gd name="f46" fmla="*/ 0 f31 1"/>
              <a:gd name="f47" fmla="*/ 639790 f30 1"/>
              <a:gd name="f48" fmla="*/ 362083 f30 1"/>
              <a:gd name="f49" fmla="*/ f32 1 f2"/>
              <a:gd name="f50" fmla="*/ f35 1 889463"/>
              <a:gd name="f51" fmla="*/ f36 1 1017114"/>
              <a:gd name="f52" fmla="*/ f37 1 889463"/>
              <a:gd name="f53" fmla="*/ f38 1 1017114"/>
              <a:gd name="f54" fmla="*/ f39 1 889463"/>
              <a:gd name="f55" fmla="*/ f40 1 1017114"/>
              <a:gd name="f56" fmla="*/ f41 1 889463"/>
              <a:gd name="f57" fmla="*/ f42 1 1017114"/>
              <a:gd name="f58" fmla="*/ f43 1 889463"/>
              <a:gd name="f59" fmla="*/ f44 1 1017114"/>
              <a:gd name="f60" fmla="*/ f45 1 889463"/>
              <a:gd name="f61" fmla="*/ f46 1 889463"/>
              <a:gd name="f62" fmla="*/ f47 1 1017114"/>
              <a:gd name="f63" fmla="*/ f48 1 1017114"/>
              <a:gd name="f64" fmla="*/ f5 1 f33"/>
              <a:gd name="f65" fmla="*/ f6 1 f33"/>
              <a:gd name="f66" fmla="*/ f5 1 f34"/>
              <a:gd name="f67" fmla="*/ f7 1 f34"/>
              <a:gd name="f68" fmla="+- f49 0 f1"/>
              <a:gd name="f69" fmla="*/ f50 1 f33"/>
              <a:gd name="f70" fmla="*/ f51 1 f34"/>
              <a:gd name="f71" fmla="*/ f52 1 f33"/>
              <a:gd name="f72" fmla="*/ f53 1 f34"/>
              <a:gd name="f73" fmla="*/ f54 1 f33"/>
              <a:gd name="f74" fmla="*/ f55 1 f34"/>
              <a:gd name="f75" fmla="*/ f56 1 f33"/>
              <a:gd name="f76" fmla="*/ f57 1 f34"/>
              <a:gd name="f77" fmla="*/ f58 1 f33"/>
              <a:gd name="f78" fmla="*/ f59 1 f34"/>
              <a:gd name="f79" fmla="*/ f60 1 f33"/>
              <a:gd name="f80" fmla="*/ f61 1 f33"/>
              <a:gd name="f81" fmla="*/ f62 1 f34"/>
              <a:gd name="f82" fmla="*/ f63 1 f34"/>
              <a:gd name="f83" fmla="*/ f64 f28 1"/>
              <a:gd name="f84" fmla="*/ f65 f28 1"/>
              <a:gd name="f85" fmla="*/ f67 f29 1"/>
              <a:gd name="f86" fmla="*/ f66 f29 1"/>
              <a:gd name="f87" fmla="*/ f69 f28 1"/>
              <a:gd name="f88" fmla="*/ f70 f29 1"/>
              <a:gd name="f89" fmla="*/ f71 f28 1"/>
              <a:gd name="f90" fmla="*/ f72 f29 1"/>
              <a:gd name="f91" fmla="*/ f73 f28 1"/>
              <a:gd name="f92" fmla="*/ f74 f29 1"/>
              <a:gd name="f93" fmla="*/ f75 f28 1"/>
              <a:gd name="f94" fmla="*/ f76 f29 1"/>
              <a:gd name="f95" fmla="*/ f77 f28 1"/>
              <a:gd name="f96" fmla="*/ f78 f29 1"/>
              <a:gd name="f97" fmla="*/ f79 f28 1"/>
              <a:gd name="f98" fmla="*/ f80 f28 1"/>
              <a:gd name="f99" fmla="*/ f81 f29 1"/>
              <a:gd name="f100" fmla="*/ f82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8">
                <a:pos x="f87" y="f88"/>
              </a:cxn>
              <a:cxn ang="f68">
                <a:pos x="f89" y="f90"/>
              </a:cxn>
              <a:cxn ang="f68">
                <a:pos x="f91" y="f92"/>
              </a:cxn>
              <a:cxn ang="f68">
                <a:pos x="f93" y="f94"/>
              </a:cxn>
              <a:cxn ang="f68">
                <a:pos x="f95" y="f96"/>
              </a:cxn>
              <a:cxn ang="f68">
                <a:pos x="f97" y="f96"/>
              </a:cxn>
              <a:cxn ang="f68">
                <a:pos x="f98" y="f99"/>
              </a:cxn>
              <a:cxn ang="f68">
                <a:pos x="f98" y="f100"/>
              </a:cxn>
              <a:cxn ang="f68">
                <a:pos x="f87" y="f88"/>
              </a:cxn>
            </a:cxnLst>
            <a:rect l="f83" t="f86" r="f84" b="f85"/>
            <a:pathLst>
              <a:path w="889463" h="10171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lnTo>
                  <a:pt x="f16" y="f5"/>
                </a:lnTo>
                <a:lnTo>
                  <a:pt x="f6" y="f17"/>
                </a:lnTo>
                <a:lnTo>
                  <a:pt x="f18" y="f7"/>
                </a:lnTo>
                <a:lnTo>
                  <a:pt x="f19" y="f7"/>
                </a:lnTo>
                <a:cubicBezTo>
                  <a:pt x="f20" y="f7"/>
                  <a:pt x="f5" y="f21"/>
                  <a:pt x="f5" y="f22"/>
                </a:cubicBezTo>
                <a:lnTo>
                  <a:pt x="f5" y="f23"/>
                </a:lnTo>
                <a:cubicBezTo>
                  <a:pt x="f5" y="f24"/>
                  <a:pt x="f25" y="f26"/>
                  <a:pt x="f8" y="f9"/>
                </a:cubicBezTo>
                <a:close/>
              </a:path>
            </a:pathLst>
          </a:custGeom>
          <a:solidFill>
            <a:srgbClr val="7F7F7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98A3AD"/>
              </a:solidFill>
              <a:uFillTx/>
              <a:latin typeface="Segoe UI Light"/>
            </a:endParaRPr>
          </a:p>
        </p:txBody>
      </p:sp>
      <p:sp>
        <p:nvSpPr>
          <p:cNvPr id="27" name="TextBox 103">
            <a:extLst>
              <a:ext uri="{FF2B5EF4-FFF2-40B4-BE49-F238E27FC236}">
                <a16:creationId xmlns:a16="http://schemas.microsoft.com/office/drawing/2014/main" id="{691135F9-80DD-3973-7D9E-337E42F8B4D5}"/>
              </a:ext>
            </a:extLst>
          </p:cNvPr>
          <p:cNvSpPr txBox="1"/>
          <p:nvPr/>
        </p:nvSpPr>
        <p:spPr>
          <a:xfrm>
            <a:off x="11907453" y="6481175"/>
            <a:ext cx="24878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1</a:t>
            </a:r>
          </a:p>
        </p:txBody>
      </p:sp>
      <p:sp>
        <p:nvSpPr>
          <p:cNvPr id="28" name="TextBox 44">
            <a:extLst>
              <a:ext uri="{FF2B5EF4-FFF2-40B4-BE49-F238E27FC236}">
                <a16:creationId xmlns:a16="http://schemas.microsoft.com/office/drawing/2014/main" id="{7F31C058-0E32-545F-0DC8-68E7C5E301C0}"/>
              </a:ext>
            </a:extLst>
          </p:cNvPr>
          <p:cNvSpPr txBox="1"/>
          <p:nvPr/>
        </p:nvSpPr>
        <p:spPr>
          <a:xfrm>
            <a:off x="2708946" y="299786"/>
            <a:ext cx="6701079" cy="492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>
                <a:solidFill>
                  <a:srgbClr val="30353F"/>
                </a:solidFill>
                <a:uFillTx/>
                <a:latin typeface="Century Gothic"/>
              </a:rPr>
              <a:t>Data Analytics Approach</a:t>
            </a:r>
          </a:p>
        </p:txBody>
      </p:sp>
      <p:pic>
        <p:nvPicPr>
          <p:cNvPr id="29" name="Picture 6" descr="MySQL logo and symbol, meaning, history, PNG">
            <a:extLst>
              <a:ext uri="{FF2B5EF4-FFF2-40B4-BE49-F238E27FC236}">
                <a16:creationId xmlns:a16="http://schemas.microsoft.com/office/drawing/2014/main" id="{E77A4B16-4D87-44CD-162F-D7029184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2651" y="3007909"/>
            <a:ext cx="972537" cy="6080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2" descr="Power BI Logo, symbol, meaning, history, PNG, brand">
            <a:extLst>
              <a:ext uri="{FF2B5EF4-FFF2-40B4-BE49-F238E27FC236}">
                <a16:creationId xmlns:a16="http://schemas.microsoft.com/office/drawing/2014/main" id="{C3499126-73BA-720F-9DC2-2A6B2723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8611" y="3112498"/>
            <a:ext cx="1125342" cy="633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8" descr="Data analysis - Free professions and jobs icons">
            <a:extLst>
              <a:ext uri="{FF2B5EF4-FFF2-40B4-BE49-F238E27FC236}">
                <a16:creationId xmlns:a16="http://schemas.microsoft.com/office/drawing/2014/main" id="{2E5A645D-259B-5542-C251-2A5DC5C608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03506" y="2500554"/>
            <a:ext cx="1691685" cy="169168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48E05270-381E-5D31-8963-D9C2203E8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AFD3CA43-9B83-5EA6-21C7-838009DB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8899994" flipH="1">
            <a:off x="-376081" y="-253677"/>
            <a:ext cx="1827638" cy="13769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827638"/>
              <a:gd name="f7" fmla="val 1376989"/>
              <a:gd name="f8" fmla="val 987379"/>
              <a:gd name="f9" fmla="val 840260"/>
              <a:gd name="f10" fmla="+- 0 0 -90"/>
              <a:gd name="f11" fmla="*/ f3 1 1827638"/>
              <a:gd name="f12" fmla="*/ f4 1 1376989"/>
              <a:gd name="f13" fmla="+- f7 0 f5"/>
              <a:gd name="f14" fmla="+- f6 0 f5"/>
              <a:gd name="f15" fmla="*/ f10 f0 1"/>
              <a:gd name="f16" fmla="*/ f14 1 1827638"/>
              <a:gd name="f17" fmla="*/ f13 1 1376989"/>
              <a:gd name="f18" fmla="*/ 0 f14 1"/>
              <a:gd name="f19" fmla="*/ 987379 f13 1"/>
              <a:gd name="f20" fmla="*/ 987379 f14 1"/>
              <a:gd name="f21" fmla="*/ 0 f13 1"/>
              <a:gd name="f22" fmla="*/ 1827638 f14 1"/>
              <a:gd name="f23" fmla="*/ 840260 f13 1"/>
              <a:gd name="f24" fmla="*/ 1376989 f13 1"/>
              <a:gd name="f25" fmla="*/ f15 1 f2"/>
              <a:gd name="f26" fmla="*/ f18 1 1827638"/>
              <a:gd name="f27" fmla="*/ f19 1 1376989"/>
              <a:gd name="f28" fmla="*/ f20 1 1827638"/>
              <a:gd name="f29" fmla="*/ f21 1 1376989"/>
              <a:gd name="f30" fmla="*/ f22 1 1827638"/>
              <a:gd name="f31" fmla="*/ f23 1 1376989"/>
              <a:gd name="f32" fmla="*/ f24 1 1376989"/>
              <a:gd name="f33" fmla="*/ f5 1 f16"/>
              <a:gd name="f34" fmla="*/ f6 1 f16"/>
              <a:gd name="f35" fmla="*/ f5 1 f17"/>
              <a:gd name="f36" fmla="*/ f7 1 f17"/>
              <a:gd name="f37" fmla="+- f25 0 f1"/>
              <a:gd name="f38" fmla="*/ f26 1 f16"/>
              <a:gd name="f39" fmla="*/ f27 1 f17"/>
              <a:gd name="f40" fmla="*/ f28 1 f16"/>
              <a:gd name="f41" fmla="*/ f29 1 f17"/>
              <a:gd name="f42" fmla="*/ f30 1 f16"/>
              <a:gd name="f43" fmla="*/ f31 1 f17"/>
              <a:gd name="f44" fmla="*/ f32 1 f17"/>
              <a:gd name="f45" fmla="*/ f33 f11 1"/>
              <a:gd name="f46" fmla="*/ f34 f11 1"/>
              <a:gd name="f47" fmla="*/ f36 f12 1"/>
              <a:gd name="f48" fmla="*/ f35 f12 1"/>
              <a:gd name="f49" fmla="*/ f38 f11 1"/>
              <a:gd name="f50" fmla="*/ f39 f12 1"/>
              <a:gd name="f51" fmla="*/ f40 f11 1"/>
              <a:gd name="f52" fmla="*/ f41 f12 1"/>
              <a:gd name="f53" fmla="*/ f42 f11 1"/>
              <a:gd name="f54" fmla="*/ f43 f12 1"/>
              <a:gd name="f55" fmla="*/ f44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49" y="f50"/>
              </a:cxn>
              <a:cxn ang="f37">
                <a:pos x="f51" y="f52"/>
              </a:cxn>
              <a:cxn ang="f37">
                <a:pos x="f53" y="f54"/>
              </a:cxn>
              <a:cxn ang="f37">
                <a:pos x="f53" y="f55"/>
              </a:cxn>
              <a:cxn ang="f37">
                <a:pos x="f49" y="f55"/>
              </a:cxn>
            </a:cxnLst>
            <a:rect l="f45" t="f48" r="f46" b="f47"/>
            <a:pathLst>
              <a:path w="1827638" h="1376989">
                <a:moveTo>
                  <a:pt x="f5" y="f8"/>
                </a:moveTo>
                <a:lnTo>
                  <a:pt x="f8" y="f5"/>
                </a:lnTo>
                <a:lnTo>
                  <a:pt x="f6" y="f9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55BB338-FADF-8845-550A-C20D4621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8899994" flipH="1">
            <a:off x="891641" y="422151"/>
            <a:ext cx="645365" cy="645365"/>
          </a:xfrm>
          <a:prstGeom prst="rect">
            <a:avLst/>
          </a:pr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1ADFCC2C-F65B-ABD7-B44B-6891787C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8899994" flipH="1">
            <a:off x="10043561" y="655136"/>
            <a:ext cx="687473" cy="687473"/>
          </a:xfrm>
          <a:prstGeom prst="rect">
            <a:avLst/>
          </a:prstGeom>
          <a:solidFill>
            <a:srgbClr val="7F8FA9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C799B881-C094-8152-54FD-11E2525C5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9356643" y="0"/>
            <a:ext cx="2835353" cy="14808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35357"/>
              <a:gd name="f7" fmla="val 1480837"/>
              <a:gd name="f8" fmla="val 1552727"/>
              <a:gd name="f9" fmla="val 1223245"/>
              <a:gd name="f10" fmla="+- 0 0 -90"/>
              <a:gd name="f11" fmla="*/ f3 1 2835357"/>
              <a:gd name="f12" fmla="*/ f4 1 1480837"/>
              <a:gd name="f13" fmla="+- f7 0 f5"/>
              <a:gd name="f14" fmla="+- f6 0 f5"/>
              <a:gd name="f15" fmla="*/ f10 f0 1"/>
              <a:gd name="f16" fmla="*/ f14 1 2835357"/>
              <a:gd name="f17" fmla="*/ f13 1 1480837"/>
              <a:gd name="f18" fmla="*/ 2835357 f14 1"/>
              <a:gd name="f19" fmla="*/ 1480837 f13 1"/>
              <a:gd name="f20" fmla="*/ 0 f14 1"/>
              <a:gd name="f21" fmla="*/ 1552727 f14 1"/>
              <a:gd name="f22" fmla="*/ 0 f13 1"/>
              <a:gd name="f23" fmla="*/ 1223245 f13 1"/>
              <a:gd name="f24" fmla="*/ f15 1 f2"/>
              <a:gd name="f25" fmla="*/ f18 1 2835357"/>
              <a:gd name="f26" fmla="*/ f19 1 1480837"/>
              <a:gd name="f27" fmla="*/ f20 1 2835357"/>
              <a:gd name="f28" fmla="*/ f21 1 2835357"/>
              <a:gd name="f29" fmla="*/ f22 1 1480837"/>
              <a:gd name="f30" fmla="*/ f23 1 1480837"/>
              <a:gd name="f31" fmla="*/ f5 1 f16"/>
              <a:gd name="f32" fmla="*/ f6 1 f16"/>
              <a:gd name="f33" fmla="*/ f5 1 f17"/>
              <a:gd name="f34" fmla="*/ f7 1 f17"/>
              <a:gd name="f35" fmla="+- f24 0 f1"/>
              <a:gd name="f36" fmla="*/ f25 1 f16"/>
              <a:gd name="f37" fmla="*/ f26 1 f17"/>
              <a:gd name="f38" fmla="*/ f27 1 f16"/>
              <a:gd name="f39" fmla="*/ f28 1 f16"/>
              <a:gd name="f40" fmla="*/ f29 1 f17"/>
              <a:gd name="f41" fmla="*/ f30 1 f17"/>
              <a:gd name="f42" fmla="*/ f31 f11 1"/>
              <a:gd name="f43" fmla="*/ f32 f11 1"/>
              <a:gd name="f44" fmla="*/ f34 f12 1"/>
              <a:gd name="f45" fmla="*/ f33 f12 1"/>
              <a:gd name="f46" fmla="*/ f36 f11 1"/>
              <a:gd name="f47" fmla="*/ f37 f12 1"/>
              <a:gd name="f48" fmla="*/ f38 f11 1"/>
              <a:gd name="f49" fmla="*/ f39 f11 1"/>
              <a:gd name="f50" fmla="*/ f40 f12 1"/>
              <a:gd name="f51" fmla="*/ f41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6" y="f47"/>
              </a:cxn>
              <a:cxn ang="f35">
                <a:pos x="f48" y="f47"/>
              </a:cxn>
              <a:cxn ang="f35">
                <a:pos x="f49" y="f50"/>
              </a:cxn>
              <a:cxn ang="f35">
                <a:pos x="f46" y="f51"/>
              </a:cxn>
            </a:cxnLst>
            <a:rect l="f42" t="f45" r="f43" b="f44"/>
            <a:pathLst>
              <a:path w="2835357" h="1480837">
                <a:moveTo>
                  <a:pt x="f6" y="f7"/>
                </a:moveTo>
                <a:lnTo>
                  <a:pt x="f5" y="f7"/>
                </a:lnTo>
                <a:lnTo>
                  <a:pt x="f8" y="f5"/>
                </a:lnTo>
                <a:lnTo>
                  <a:pt x="f6" y="f9"/>
                </a:lnTo>
                <a:close/>
              </a:path>
            </a:pathLst>
          </a:custGeom>
          <a:solidFill>
            <a:srgbClr val="7F8FA9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7" name="Isosceles Triangle 18">
            <a:extLst>
              <a:ext uri="{FF2B5EF4-FFF2-40B4-BE49-F238E27FC236}">
                <a16:creationId xmlns:a16="http://schemas.microsoft.com/office/drawing/2014/main" id="{07CEB2FD-B18F-CBE1-0EC8-A1913F8DD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flipH="1">
            <a:off x="7976347" y="6115498"/>
            <a:ext cx="1494513" cy="7425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8" name="Isosceles Triangle 20">
            <a:extLst>
              <a:ext uri="{FF2B5EF4-FFF2-40B4-BE49-F238E27FC236}">
                <a16:creationId xmlns:a16="http://schemas.microsoft.com/office/drawing/2014/main" id="{05859984-63BF-8408-1835-20214FCA1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flipH="1">
            <a:off x="7604077" y="6453140"/>
            <a:ext cx="814904" cy="4048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F8FD947D-FA8B-84C0-72E3-FE8C0B49DD2A}"/>
              </a:ext>
            </a:extLst>
          </p:cNvPr>
          <p:cNvSpPr txBox="1"/>
          <p:nvPr/>
        </p:nvSpPr>
        <p:spPr>
          <a:xfrm>
            <a:off x="554071" y="175793"/>
            <a:ext cx="10941783" cy="984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Provide the list of markets in which customer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"Atliq Exclusive" operates its business in the APAC region.</a:t>
            </a:r>
            <a:endParaRPr lang="en-GB" sz="3200" b="0" i="0" u="none" strike="noStrike" kern="1200" cap="none" spc="0" baseline="0">
              <a:solidFill>
                <a:srgbClr val="30353F"/>
              </a:solidFill>
              <a:uFillTx/>
              <a:latin typeface="Century Gothic"/>
            </a:endParaRPr>
          </a:p>
        </p:txBody>
      </p:sp>
      <p:pic>
        <p:nvPicPr>
          <p:cNvPr id="10" name="Picture 4" descr="Power BI Logo, symbol, meaning, history, PNG, brand">
            <a:extLst>
              <a:ext uri="{FF2B5EF4-FFF2-40B4-BE49-F238E27FC236}">
                <a16:creationId xmlns:a16="http://schemas.microsoft.com/office/drawing/2014/main" id="{180A442B-6256-43BF-3B2A-1D9EFD42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73757" y="2504825"/>
            <a:ext cx="1029577" cy="5791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6" descr="MySQL logo and symbol, meaning, history, PNG">
            <a:extLst>
              <a:ext uri="{FF2B5EF4-FFF2-40B4-BE49-F238E27FC236}">
                <a16:creationId xmlns:a16="http://schemas.microsoft.com/office/drawing/2014/main" id="{8032D48A-B3EB-397F-C407-F7A93E5B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3593" y="2630052"/>
            <a:ext cx="980319" cy="6128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BAE6DAF2-BB90-9E80-9F2F-6FF991B34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63" y="1885483"/>
            <a:ext cx="2239932" cy="21830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5026881A-319F-2AE7-1B25-542D1C7E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558" y="4953047"/>
            <a:ext cx="3277118" cy="150009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4" name="Group 157">
            <a:extLst>
              <a:ext uri="{FF2B5EF4-FFF2-40B4-BE49-F238E27FC236}">
                <a16:creationId xmlns:a16="http://schemas.microsoft.com/office/drawing/2014/main" id="{EB57564F-35EE-2247-FA69-EA7CD1BD4FD4}"/>
              </a:ext>
            </a:extLst>
          </p:cNvPr>
          <p:cNvGrpSpPr/>
          <p:nvPr/>
        </p:nvGrpSpPr>
        <p:grpSpPr>
          <a:xfrm>
            <a:off x="700284" y="4473427"/>
            <a:ext cx="4240355" cy="1979713"/>
            <a:chOff x="700284" y="4473427"/>
            <a:chExt cx="4240355" cy="1979713"/>
          </a:xfrm>
        </p:grpSpPr>
        <p:sp>
          <p:nvSpPr>
            <p:cNvPr id="15" name="Rectangle 81">
              <a:extLst>
                <a:ext uri="{FF2B5EF4-FFF2-40B4-BE49-F238E27FC236}">
                  <a16:creationId xmlns:a16="http://schemas.microsoft.com/office/drawing/2014/main" id="{158CD985-0D01-5A2D-9976-48036D623252}"/>
                </a:ext>
              </a:extLst>
            </p:cNvPr>
            <p:cNvSpPr/>
            <p:nvPr/>
          </p:nvSpPr>
          <p:spPr>
            <a:xfrm>
              <a:off x="757982" y="4867031"/>
              <a:ext cx="4182657" cy="1586109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16" name="TextBox 85">
              <a:extLst>
                <a:ext uri="{FF2B5EF4-FFF2-40B4-BE49-F238E27FC236}">
                  <a16:creationId xmlns:a16="http://schemas.microsoft.com/office/drawing/2014/main" id="{6B081E1D-6906-6754-13D3-02AF5E8D03C9}"/>
                </a:ext>
              </a:extLst>
            </p:cNvPr>
            <p:cNvSpPr txBox="1"/>
            <p:nvPr/>
          </p:nvSpPr>
          <p:spPr>
            <a:xfrm>
              <a:off x="969309" y="4928369"/>
              <a:ext cx="3971330" cy="106214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1" i="0" u="none" strike="noStrike" kern="1200" cap="none" spc="0" baseline="0">
                  <a:solidFill>
                    <a:srgbClr val="30353F"/>
                  </a:solidFill>
                  <a:uFillTx/>
                  <a:latin typeface="Segoe UI Light"/>
                </a:rPr>
                <a:t>India, South Korea, and Indonesia </a:t>
              </a:r>
              <a:r>
                <a:rPr lang="en-GB" sz="1600" b="0" i="0" u="none" strike="noStrike" kern="1200" cap="none" spc="0" baseline="0">
                  <a:solidFill>
                    <a:srgbClr val="30353F"/>
                  </a:solidFill>
                  <a:uFillTx/>
                  <a:latin typeface="Segoe UI Light"/>
                </a:rPr>
                <a:t>are the top three markets where Atliq Exclusive conducts its operations in Asian region.</a:t>
              </a:r>
            </a:p>
          </p:txBody>
        </p:sp>
        <p:sp>
          <p:nvSpPr>
            <p:cNvPr id="17" name="TextBox 156">
              <a:extLst>
                <a:ext uri="{FF2B5EF4-FFF2-40B4-BE49-F238E27FC236}">
                  <a16:creationId xmlns:a16="http://schemas.microsoft.com/office/drawing/2014/main" id="{8F2A085B-1415-754C-67E3-5BFBB87ED551}"/>
                </a:ext>
              </a:extLst>
            </p:cNvPr>
            <p:cNvSpPr txBox="1"/>
            <p:nvPr/>
          </p:nvSpPr>
          <p:spPr>
            <a:xfrm>
              <a:off x="700284" y="4473427"/>
              <a:ext cx="1540178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34766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30353F"/>
                  </a:solidFill>
                  <a:uFillTx/>
                  <a:latin typeface="Century Gothic"/>
                </a:rPr>
                <a:t>Key Insights</a:t>
              </a:r>
            </a:p>
          </p:txBody>
        </p:sp>
      </p:grpSp>
      <p:pic>
        <p:nvPicPr>
          <p:cNvPr id="18" name="Picture 205">
            <a:extLst>
              <a:ext uri="{FF2B5EF4-FFF2-40B4-BE49-F238E27FC236}">
                <a16:creationId xmlns:a16="http://schemas.microsoft.com/office/drawing/2014/main" id="{DB36CA53-910C-A6BB-C21E-05690CF878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339" t="28538" r="30302" b="14547"/>
          <a:stretch>
            <a:fillRect/>
          </a:stretch>
        </p:blipFill>
        <p:spPr>
          <a:xfrm>
            <a:off x="5689945" y="1656627"/>
            <a:ext cx="4155262" cy="25771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2" descr="Laptop PNG transparent image download, size: 1260x756px">
            <a:extLst>
              <a:ext uri="{FF2B5EF4-FFF2-40B4-BE49-F238E27FC236}">
                <a16:creationId xmlns:a16="http://schemas.microsoft.com/office/drawing/2014/main" id="{3BDCD9B2-6D76-31F2-CFAC-04B9C144B03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00268" y="1386897"/>
            <a:ext cx="5656853" cy="33941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E91334B3-BB72-9290-764E-9B12D07F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pic>
        <p:nvPicPr>
          <p:cNvPr id="3" name="Picture 2" descr="Laptop PNG transparent image download, size: 1260x756px">
            <a:extLst>
              <a:ext uri="{FF2B5EF4-FFF2-40B4-BE49-F238E27FC236}">
                <a16:creationId xmlns:a16="http://schemas.microsoft.com/office/drawing/2014/main" id="{EEE2AA1A-DD3B-212A-C0ED-D800305F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88771" y="1462610"/>
            <a:ext cx="5656853" cy="33941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6F483C5A-6937-5B0F-CF3B-D94E3B0CC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8899994" flipH="1">
            <a:off x="-376081" y="-253677"/>
            <a:ext cx="1827638" cy="13769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827638"/>
              <a:gd name="f7" fmla="val 1376989"/>
              <a:gd name="f8" fmla="val 987379"/>
              <a:gd name="f9" fmla="val 840260"/>
              <a:gd name="f10" fmla="+- 0 0 -90"/>
              <a:gd name="f11" fmla="*/ f3 1 1827638"/>
              <a:gd name="f12" fmla="*/ f4 1 1376989"/>
              <a:gd name="f13" fmla="+- f7 0 f5"/>
              <a:gd name="f14" fmla="+- f6 0 f5"/>
              <a:gd name="f15" fmla="*/ f10 f0 1"/>
              <a:gd name="f16" fmla="*/ f14 1 1827638"/>
              <a:gd name="f17" fmla="*/ f13 1 1376989"/>
              <a:gd name="f18" fmla="*/ 0 f14 1"/>
              <a:gd name="f19" fmla="*/ 987379 f13 1"/>
              <a:gd name="f20" fmla="*/ 987379 f14 1"/>
              <a:gd name="f21" fmla="*/ 0 f13 1"/>
              <a:gd name="f22" fmla="*/ 1827638 f14 1"/>
              <a:gd name="f23" fmla="*/ 840260 f13 1"/>
              <a:gd name="f24" fmla="*/ 1376989 f13 1"/>
              <a:gd name="f25" fmla="*/ f15 1 f2"/>
              <a:gd name="f26" fmla="*/ f18 1 1827638"/>
              <a:gd name="f27" fmla="*/ f19 1 1376989"/>
              <a:gd name="f28" fmla="*/ f20 1 1827638"/>
              <a:gd name="f29" fmla="*/ f21 1 1376989"/>
              <a:gd name="f30" fmla="*/ f22 1 1827638"/>
              <a:gd name="f31" fmla="*/ f23 1 1376989"/>
              <a:gd name="f32" fmla="*/ f24 1 1376989"/>
              <a:gd name="f33" fmla="*/ f5 1 f16"/>
              <a:gd name="f34" fmla="*/ f6 1 f16"/>
              <a:gd name="f35" fmla="*/ f5 1 f17"/>
              <a:gd name="f36" fmla="*/ f7 1 f17"/>
              <a:gd name="f37" fmla="+- f25 0 f1"/>
              <a:gd name="f38" fmla="*/ f26 1 f16"/>
              <a:gd name="f39" fmla="*/ f27 1 f17"/>
              <a:gd name="f40" fmla="*/ f28 1 f16"/>
              <a:gd name="f41" fmla="*/ f29 1 f17"/>
              <a:gd name="f42" fmla="*/ f30 1 f16"/>
              <a:gd name="f43" fmla="*/ f31 1 f17"/>
              <a:gd name="f44" fmla="*/ f32 1 f17"/>
              <a:gd name="f45" fmla="*/ f33 f11 1"/>
              <a:gd name="f46" fmla="*/ f34 f11 1"/>
              <a:gd name="f47" fmla="*/ f36 f12 1"/>
              <a:gd name="f48" fmla="*/ f35 f12 1"/>
              <a:gd name="f49" fmla="*/ f38 f11 1"/>
              <a:gd name="f50" fmla="*/ f39 f12 1"/>
              <a:gd name="f51" fmla="*/ f40 f11 1"/>
              <a:gd name="f52" fmla="*/ f41 f12 1"/>
              <a:gd name="f53" fmla="*/ f42 f11 1"/>
              <a:gd name="f54" fmla="*/ f43 f12 1"/>
              <a:gd name="f55" fmla="*/ f44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49" y="f50"/>
              </a:cxn>
              <a:cxn ang="f37">
                <a:pos x="f51" y="f52"/>
              </a:cxn>
              <a:cxn ang="f37">
                <a:pos x="f53" y="f54"/>
              </a:cxn>
              <a:cxn ang="f37">
                <a:pos x="f53" y="f55"/>
              </a:cxn>
              <a:cxn ang="f37">
                <a:pos x="f49" y="f55"/>
              </a:cxn>
            </a:cxnLst>
            <a:rect l="f45" t="f48" r="f46" b="f47"/>
            <a:pathLst>
              <a:path w="1827638" h="1376989">
                <a:moveTo>
                  <a:pt x="f5" y="f8"/>
                </a:moveTo>
                <a:lnTo>
                  <a:pt x="f8" y="f5"/>
                </a:lnTo>
                <a:lnTo>
                  <a:pt x="f6" y="f9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B454B1F-9E53-8394-EFD9-3CA2CAAAA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8899994" flipH="1">
            <a:off x="891641" y="422151"/>
            <a:ext cx="645365" cy="645365"/>
          </a:xfrm>
          <a:prstGeom prst="rect">
            <a:avLst/>
          </a:pr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EE93F469-DD4A-B704-C2C6-C439CCF1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8899994" flipH="1">
            <a:off x="10043561" y="655136"/>
            <a:ext cx="687473" cy="687473"/>
          </a:xfrm>
          <a:prstGeom prst="rect">
            <a:avLst/>
          </a:prstGeom>
          <a:solidFill>
            <a:srgbClr val="7F8FA9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29129CB3-DFF1-5AE5-3BD0-8CCD878D4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9356643" y="0"/>
            <a:ext cx="2835353" cy="14808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35357"/>
              <a:gd name="f7" fmla="val 1480837"/>
              <a:gd name="f8" fmla="val 1552727"/>
              <a:gd name="f9" fmla="val 1223245"/>
              <a:gd name="f10" fmla="+- 0 0 -90"/>
              <a:gd name="f11" fmla="*/ f3 1 2835357"/>
              <a:gd name="f12" fmla="*/ f4 1 1480837"/>
              <a:gd name="f13" fmla="+- f7 0 f5"/>
              <a:gd name="f14" fmla="+- f6 0 f5"/>
              <a:gd name="f15" fmla="*/ f10 f0 1"/>
              <a:gd name="f16" fmla="*/ f14 1 2835357"/>
              <a:gd name="f17" fmla="*/ f13 1 1480837"/>
              <a:gd name="f18" fmla="*/ 2835357 f14 1"/>
              <a:gd name="f19" fmla="*/ 1480837 f13 1"/>
              <a:gd name="f20" fmla="*/ 0 f14 1"/>
              <a:gd name="f21" fmla="*/ 1552727 f14 1"/>
              <a:gd name="f22" fmla="*/ 0 f13 1"/>
              <a:gd name="f23" fmla="*/ 1223245 f13 1"/>
              <a:gd name="f24" fmla="*/ f15 1 f2"/>
              <a:gd name="f25" fmla="*/ f18 1 2835357"/>
              <a:gd name="f26" fmla="*/ f19 1 1480837"/>
              <a:gd name="f27" fmla="*/ f20 1 2835357"/>
              <a:gd name="f28" fmla="*/ f21 1 2835357"/>
              <a:gd name="f29" fmla="*/ f22 1 1480837"/>
              <a:gd name="f30" fmla="*/ f23 1 1480837"/>
              <a:gd name="f31" fmla="*/ f5 1 f16"/>
              <a:gd name="f32" fmla="*/ f6 1 f16"/>
              <a:gd name="f33" fmla="*/ f5 1 f17"/>
              <a:gd name="f34" fmla="*/ f7 1 f17"/>
              <a:gd name="f35" fmla="+- f24 0 f1"/>
              <a:gd name="f36" fmla="*/ f25 1 f16"/>
              <a:gd name="f37" fmla="*/ f26 1 f17"/>
              <a:gd name="f38" fmla="*/ f27 1 f16"/>
              <a:gd name="f39" fmla="*/ f28 1 f16"/>
              <a:gd name="f40" fmla="*/ f29 1 f17"/>
              <a:gd name="f41" fmla="*/ f30 1 f17"/>
              <a:gd name="f42" fmla="*/ f31 f11 1"/>
              <a:gd name="f43" fmla="*/ f32 f11 1"/>
              <a:gd name="f44" fmla="*/ f34 f12 1"/>
              <a:gd name="f45" fmla="*/ f33 f12 1"/>
              <a:gd name="f46" fmla="*/ f36 f11 1"/>
              <a:gd name="f47" fmla="*/ f37 f12 1"/>
              <a:gd name="f48" fmla="*/ f38 f11 1"/>
              <a:gd name="f49" fmla="*/ f39 f11 1"/>
              <a:gd name="f50" fmla="*/ f40 f12 1"/>
              <a:gd name="f51" fmla="*/ f41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6" y="f47"/>
              </a:cxn>
              <a:cxn ang="f35">
                <a:pos x="f48" y="f47"/>
              </a:cxn>
              <a:cxn ang="f35">
                <a:pos x="f49" y="f50"/>
              </a:cxn>
              <a:cxn ang="f35">
                <a:pos x="f46" y="f51"/>
              </a:cxn>
            </a:cxnLst>
            <a:rect l="f42" t="f45" r="f43" b="f44"/>
            <a:pathLst>
              <a:path w="2835357" h="1480837">
                <a:moveTo>
                  <a:pt x="f6" y="f7"/>
                </a:moveTo>
                <a:lnTo>
                  <a:pt x="f5" y="f7"/>
                </a:lnTo>
                <a:lnTo>
                  <a:pt x="f8" y="f5"/>
                </a:lnTo>
                <a:lnTo>
                  <a:pt x="f6" y="f9"/>
                </a:lnTo>
                <a:close/>
              </a:path>
            </a:pathLst>
          </a:custGeom>
          <a:solidFill>
            <a:srgbClr val="7F8FA9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8" name="Isosceles Triangle 18">
            <a:extLst>
              <a:ext uri="{FF2B5EF4-FFF2-40B4-BE49-F238E27FC236}">
                <a16:creationId xmlns:a16="http://schemas.microsoft.com/office/drawing/2014/main" id="{F018837E-6261-9560-8F10-644B0A7EB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flipH="1">
            <a:off x="7976347" y="6115498"/>
            <a:ext cx="1494513" cy="7425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9" name="Isosceles Triangle 20">
            <a:extLst>
              <a:ext uri="{FF2B5EF4-FFF2-40B4-BE49-F238E27FC236}">
                <a16:creationId xmlns:a16="http://schemas.microsoft.com/office/drawing/2014/main" id="{86915E76-58E0-1B55-2D1B-A5DDFE2D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flipH="1">
            <a:off x="7604077" y="6453140"/>
            <a:ext cx="814904" cy="4048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E8A5899-1296-B35B-15A7-B139552F5ACD}"/>
              </a:ext>
            </a:extLst>
          </p:cNvPr>
          <p:cNvSpPr txBox="1"/>
          <p:nvPr/>
        </p:nvSpPr>
        <p:spPr>
          <a:xfrm>
            <a:off x="1318585" y="175794"/>
            <a:ext cx="8640729" cy="984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UI Light"/>
              </a:rPr>
              <a:t> What is the percentage of unique product increase in 2021 vs. 2020? </a:t>
            </a:r>
            <a:endParaRPr lang="en-GB" sz="3200" b="0" i="0" u="none" strike="noStrike" kern="1200" cap="none" spc="0" baseline="0" dirty="0">
              <a:solidFill>
                <a:srgbClr val="30353F"/>
              </a:solidFill>
              <a:uFillTx/>
              <a:latin typeface="Century Gothic"/>
            </a:endParaRPr>
          </a:p>
        </p:txBody>
      </p:sp>
      <p:pic>
        <p:nvPicPr>
          <p:cNvPr id="11" name="Picture 6" descr="MySQL logo and symbol, meaning, history, PNG">
            <a:extLst>
              <a:ext uri="{FF2B5EF4-FFF2-40B4-BE49-F238E27FC236}">
                <a16:creationId xmlns:a16="http://schemas.microsoft.com/office/drawing/2014/main" id="{ACD585D5-4B3A-EE5C-7A98-34DCFF1E92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57112" y="5007245"/>
            <a:ext cx="980319" cy="61287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157">
            <a:extLst>
              <a:ext uri="{FF2B5EF4-FFF2-40B4-BE49-F238E27FC236}">
                <a16:creationId xmlns:a16="http://schemas.microsoft.com/office/drawing/2014/main" id="{E89C1ECC-9A0C-9AEA-81BD-5BFC0EDF7185}"/>
              </a:ext>
            </a:extLst>
          </p:cNvPr>
          <p:cNvGrpSpPr/>
          <p:nvPr/>
        </p:nvGrpSpPr>
        <p:grpSpPr>
          <a:xfrm>
            <a:off x="324666" y="1932968"/>
            <a:ext cx="4675601" cy="4749238"/>
            <a:chOff x="324666" y="1932968"/>
            <a:chExt cx="4675601" cy="4749238"/>
          </a:xfrm>
        </p:grpSpPr>
        <p:sp>
          <p:nvSpPr>
            <p:cNvPr id="13" name="Rectangle 81">
              <a:extLst>
                <a:ext uri="{FF2B5EF4-FFF2-40B4-BE49-F238E27FC236}">
                  <a16:creationId xmlns:a16="http://schemas.microsoft.com/office/drawing/2014/main" id="{11E9213D-080F-1CB0-6A22-167D3D8577F0}"/>
                </a:ext>
              </a:extLst>
            </p:cNvPr>
            <p:cNvSpPr/>
            <p:nvPr/>
          </p:nvSpPr>
          <p:spPr>
            <a:xfrm>
              <a:off x="513179" y="2340114"/>
              <a:ext cx="4487088" cy="4342092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14" name="TextBox 85">
              <a:extLst>
                <a:ext uri="{FF2B5EF4-FFF2-40B4-BE49-F238E27FC236}">
                  <a16:creationId xmlns:a16="http://schemas.microsoft.com/office/drawing/2014/main" id="{030D3DFC-1DA6-F837-4E55-131AF8CB5D3C}"/>
                </a:ext>
              </a:extLst>
            </p:cNvPr>
            <p:cNvSpPr txBox="1"/>
            <p:nvPr/>
          </p:nvSpPr>
          <p:spPr>
            <a:xfrm>
              <a:off x="701683" y="2468020"/>
              <a:ext cx="4082302" cy="364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Approximately </a:t>
              </a:r>
              <a:r>
                <a:rPr lang="en-GB" sz="1600" b="1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232 products </a:t>
              </a:r>
              <a:r>
                <a:rPr lang="en-GB" sz="1600" b="0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are common between 2020 and 2021.</a:t>
              </a: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In 2021, </a:t>
              </a:r>
              <a:r>
                <a:rPr lang="en-GB" sz="1600" b="1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102 new products </a:t>
              </a:r>
              <a:r>
                <a:rPr lang="en-GB" sz="1600" b="0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are introduced.</a:t>
              </a: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1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New products launched in 2021 </a:t>
              </a:r>
              <a:r>
                <a:rPr lang="en-GB" sz="1600" b="0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exhibited significant market potential. When their total order quantity is </a:t>
              </a:r>
              <a:r>
                <a:rPr lang="en-GB" sz="1600" b="1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tripled</a:t>
              </a:r>
              <a:r>
                <a:rPr lang="en-GB" sz="1600" b="0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, it equals the total order quantity of common products—highlighting </a:t>
              </a:r>
              <a:r>
                <a:rPr lang="en-GB" sz="1600" b="1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strong demand and growth opportunities</a:t>
              </a:r>
            </a:p>
          </p:txBody>
        </p:sp>
        <p:sp>
          <p:nvSpPr>
            <p:cNvPr id="15" name="TextBox 156">
              <a:extLst>
                <a:ext uri="{FF2B5EF4-FFF2-40B4-BE49-F238E27FC236}">
                  <a16:creationId xmlns:a16="http://schemas.microsoft.com/office/drawing/2014/main" id="{45020B22-3546-E004-115C-694C309FC248}"/>
                </a:ext>
              </a:extLst>
            </p:cNvPr>
            <p:cNvSpPr txBox="1"/>
            <p:nvPr/>
          </p:nvSpPr>
          <p:spPr>
            <a:xfrm>
              <a:off x="324666" y="1932968"/>
              <a:ext cx="1680081" cy="4407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34766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30353F"/>
                  </a:solidFill>
                  <a:uFillTx/>
                  <a:latin typeface="Century Gothic"/>
                </a:rPr>
                <a:t>Key Insights</a:t>
              </a:r>
            </a:p>
          </p:txBody>
        </p:sp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7966B4C8-9E87-98AC-02DC-358A8C9B9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250" t="39524" r="63773" b="54539"/>
          <a:stretch>
            <a:fillRect/>
          </a:stretch>
        </p:blipFill>
        <p:spPr>
          <a:xfrm>
            <a:off x="6400964" y="5158660"/>
            <a:ext cx="3221129" cy="718242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17" name="Chart 22">
            <a:extLst>
              <a:ext uri="{FF2B5EF4-FFF2-40B4-BE49-F238E27FC236}">
                <a16:creationId xmlns:a16="http://schemas.microsoft.com/office/drawing/2014/main" id="{B841D721-60AF-3EB3-364D-77BC109BAAD4}"/>
              </a:ext>
            </a:extLst>
          </p:cNvPr>
          <p:cNvGraphicFramePr/>
          <p:nvPr/>
        </p:nvGraphicFramePr>
        <p:xfrm>
          <a:off x="6054105" y="1782778"/>
          <a:ext cx="4063319" cy="249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8" name="Picture 6" descr="Excel Shortcuts -">
            <a:extLst>
              <a:ext uri="{FF2B5EF4-FFF2-40B4-BE49-F238E27FC236}">
                <a16:creationId xmlns:a16="http://schemas.microsoft.com/office/drawing/2014/main" id="{52D5A7FE-21FB-99BF-C67F-F7B14224C2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48098" y="3577141"/>
            <a:ext cx="1295576" cy="8643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6">
            <a:extLst>
              <a:ext uri="{FF2B5EF4-FFF2-40B4-BE49-F238E27FC236}">
                <a16:creationId xmlns:a16="http://schemas.microsoft.com/office/drawing/2014/main" id="{BB3CFDDF-B28E-54FB-D6DA-2E3989D0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9" y="2084749"/>
            <a:ext cx="588014" cy="58801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66718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3" name="Oval 35">
            <a:extLst>
              <a:ext uri="{FF2B5EF4-FFF2-40B4-BE49-F238E27FC236}">
                <a16:creationId xmlns:a16="http://schemas.microsoft.com/office/drawing/2014/main" id="{5B4455CA-7CF5-CD07-B232-B475C9C88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9" y="1002987"/>
            <a:ext cx="588014" cy="58801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30353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grpSp>
        <p:nvGrpSpPr>
          <p:cNvPr id="4" name="Group 120">
            <a:extLst>
              <a:ext uri="{FF2B5EF4-FFF2-40B4-BE49-F238E27FC236}">
                <a16:creationId xmlns:a16="http://schemas.microsoft.com/office/drawing/2014/main" id="{3E32ADF9-39AB-CD7E-45C5-37B8BC29721B}"/>
              </a:ext>
            </a:extLst>
          </p:cNvPr>
          <p:cNvGrpSpPr/>
          <p:nvPr/>
        </p:nvGrpSpPr>
        <p:grpSpPr>
          <a:xfrm>
            <a:off x="1639747" y="342314"/>
            <a:ext cx="7262128" cy="6003511"/>
            <a:chOff x="1639747" y="342314"/>
            <a:chExt cx="7262128" cy="6003511"/>
          </a:xfrm>
        </p:grpSpPr>
        <p:pic>
          <p:nvPicPr>
            <p:cNvPr id="5" name="Picture 121" descr="This is a computer monitor.">
              <a:extLst>
                <a:ext uri="{FF2B5EF4-FFF2-40B4-BE49-F238E27FC236}">
                  <a16:creationId xmlns:a16="http://schemas.microsoft.com/office/drawing/2014/main" id="{941ADBD3-0BD8-172E-CCBC-A1D25940E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9747" y="342314"/>
              <a:ext cx="7262128" cy="600351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Rectangle 122">
              <a:extLst>
                <a:ext uri="{FF2B5EF4-FFF2-40B4-BE49-F238E27FC236}">
                  <a16:creationId xmlns:a16="http://schemas.microsoft.com/office/drawing/2014/main" id="{6D77D2A1-57A7-6735-9C2F-F202A08CBDB6}"/>
                </a:ext>
              </a:extLst>
            </p:cNvPr>
            <p:cNvSpPr/>
            <p:nvPr/>
          </p:nvSpPr>
          <p:spPr>
            <a:xfrm>
              <a:off x="4918850" y="4761829"/>
              <a:ext cx="703914" cy="419005"/>
            </a:xfrm>
            <a:prstGeom prst="rect">
              <a:avLst/>
            </a:prstGeom>
            <a:gradFill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</p:grpSp>
      <p:sp>
        <p:nvSpPr>
          <p:cNvPr id="7" name="Oval 45">
            <a:extLst>
              <a:ext uri="{FF2B5EF4-FFF2-40B4-BE49-F238E27FC236}">
                <a16:creationId xmlns:a16="http://schemas.microsoft.com/office/drawing/2014/main" id="{D54C62CB-924B-075B-F335-642309383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9" y="3183885"/>
            <a:ext cx="588014" cy="58801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98A3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8" name="Rectangle 46">
            <a:extLst>
              <a:ext uri="{FF2B5EF4-FFF2-40B4-BE49-F238E27FC236}">
                <a16:creationId xmlns:a16="http://schemas.microsoft.com/office/drawing/2014/main" id="{266D6E72-3C01-99CE-02CE-9797D1C3D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3183885"/>
            <a:ext cx="1000691" cy="588014"/>
          </a:xfrm>
          <a:prstGeom prst="rect">
            <a:avLst/>
          </a:prstGeom>
          <a:solidFill>
            <a:srgbClr val="98A3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9" name="Rectangle 131">
            <a:extLst>
              <a:ext uri="{FF2B5EF4-FFF2-40B4-BE49-F238E27FC236}">
                <a16:creationId xmlns:a16="http://schemas.microsoft.com/office/drawing/2014/main" id="{D3A520FF-889F-BE38-91D7-D0C9C525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49"/>
            <a:ext cx="1000691" cy="588014"/>
          </a:xfrm>
          <a:prstGeom prst="rect">
            <a:avLst/>
          </a:prstGeom>
          <a:solidFill>
            <a:srgbClr val="66718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0" name="Rectangle 130">
            <a:extLst>
              <a:ext uri="{FF2B5EF4-FFF2-40B4-BE49-F238E27FC236}">
                <a16:creationId xmlns:a16="http://schemas.microsoft.com/office/drawing/2014/main" id="{B22446EE-AAF3-D619-6678-EEB9741B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7"/>
            <a:ext cx="1000691" cy="588014"/>
          </a:xfrm>
          <a:prstGeom prst="rect">
            <a:avLst/>
          </a:prstGeom>
          <a:solidFill>
            <a:srgbClr val="30353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1" name="Rectangle 123">
            <a:extLst>
              <a:ext uri="{FF2B5EF4-FFF2-40B4-BE49-F238E27FC236}">
                <a16:creationId xmlns:a16="http://schemas.microsoft.com/office/drawing/2014/main" id="{3D5C207B-788B-893D-62ED-20E8B584C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8291" y="621188"/>
            <a:ext cx="7063584" cy="387460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pic>
        <p:nvPicPr>
          <p:cNvPr id="12" name="Picture 140">
            <a:extLst>
              <a:ext uri="{FF2B5EF4-FFF2-40B4-BE49-F238E27FC236}">
                <a16:creationId xmlns:a16="http://schemas.microsoft.com/office/drawing/2014/main" id="{42CC0978-D694-575B-3064-3D92A48F3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74769" y="0"/>
            <a:ext cx="4937760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39">
            <a:extLst>
              <a:ext uri="{FF2B5EF4-FFF2-40B4-BE49-F238E27FC236}">
                <a16:creationId xmlns:a16="http://schemas.microsoft.com/office/drawing/2014/main" id="{5A3EA69F-EF3D-5857-7822-3C322C61A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63750" y="0"/>
            <a:ext cx="4937760" cy="6858000"/>
          </a:xfrm>
          <a:prstGeom prst="rect">
            <a:avLst/>
          </a:prstGeom>
          <a:solidFill>
            <a:srgbClr val="30353F">
              <a:alpha val="86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4" name="TextBox 144">
            <a:extLst>
              <a:ext uri="{FF2B5EF4-FFF2-40B4-BE49-F238E27FC236}">
                <a16:creationId xmlns:a16="http://schemas.microsoft.com/office/drawing/2014/main" id="{EFAD518F-7462-1BEF-8601-EC8420D9EA53}"/>
              </a:ext>
            </a:extLst>
          </p:cNvPr>
          <p:cNvSpPr txBox="1"/>
          <p:nvPr/>
        </p:nvSpPr>
        <p:spPr>
          <a:xfrm>
            <a:off x="8159712" y="131225"/>
            <a:ext cx="3886200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>
                <a:solidFill>
                  <a:srgbClr val="FFFFFF"/>
                </a:solidFill>
                <a:uFillTx/>
                <a:latin typeface="Aptos"/>
              </a:rPr>
              <a:t>Provide a report with all the unique product counts for each segment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cxnSp>
        <p:nvCxnSpPr>
          <p:cNvPr id="15" name="Straight Connector 150">
            <a:extLst>
              <a:ext uri="{FF2B5EF4-FFF2-40B4-BE49-F238E27FC236}">
                <a16:creationId xmlns:a16="http://schemas.microsoft.com/office/drawing/2014/main" id="{7BB0CE64-2302-B2E4-A620-2E5808B7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441253" y="1420721"/>
            <a:ext cx="1463040" cy="0"/>
          </a:xfrm>
          <a:prstGeom prst="straightConnector1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</p:cxnSp>
      <p:pic>
        <p:nvPicPr>
          <p:cNvPr id="16" name="Picture 31">
            <a:extLst>
              <a:ext uri="{FF2B5EF4-FFF2-40B4-BE49-F238E27FC236}">
                <a16:creationId xmlns:a16="http://schemas.microsoft.com/office/drawing/2014/main" id="{C3C805E6-BA73-67EE-39C0-98FE4EFDC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963" y="685223"/>
            <a:ext cx="5773768" cy="36771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85">
            <a:extLst>
              <a:ext uri="{FF2B5EF4-FFF2-40B4-BE49-F238E27FC236}">
                <a16:creationId xmlns:a16="http://schemas.microsoft.com/office/drawing/2014/main" id="{BEA95C75-D284-45DA-7DEE-D1CA2165735E}"/>
              </a:ext>
            </a:extLst>
          </p:cNvPr>
          <p:cNvSpPr txBox="1"/>
          <p:nvPr/>
        </p:nvSpPr>
        <p:spPr>
          <a:xfrm>
            <a:off x="7693403" y="1771860"/>
            <a:ext cx="4637407" cy="47554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742950" marR="0" lvl="1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FFFFFF"/>
                </a:solidFill>
                <a:uFillTx/>
                <a:latin typeface="Segoe UI Light"/>
              </a:rPr>
              <a:t>Notebooks(personal laptops), Accessories (mouse, keyboards) and Peripherals </a:t>
            </a:r>
            <a:r>
              <a:rPr lang="en-GB" sz="1600" b="0" i="0" u="none" strike="noStrike" kern="0" cap="none" spc="0" baseline="0" dirty="0">
                <a:solidFill>
                  <a:srgbClr val="FFFFFF"/>
                </a:solidFill>
                <a:uFillTx/>
                <a:latin typeface="Segoe UI Light"/>
              </a:rPr>
              <a:t>are the top 3 categories by product count. </a:t>
            </a:r>
          </a:p>
          <a:p>
            <a:pPr marL="742950" marR="0" lvl="1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FFFFFF"/>
                </a:solidFill>
                <a:uFillTx/>
                <a:latin typeface="Segoe UI Light"/>
              </a:rPr>
              <a:t>Notebook products </a:t>
            </a:r>
            <a:r>
              <a:rPr lang="en-GB" sz="1600" b="1" i="0" u="none" strike="noStrike" kern="0" cap="none" spc="0" baseline="0" dirty="0">
                <a:solidFill>
                  <a:srgbClr val="FFFFFF"/>
                </a:solidFill>
                <a:uFillTx/>
                <a:latin typeface="Segoe UI Light"/>
              </a:rPr>
              <a:t>(personal, business, and gaming laptops)</a:t>
            </a:r>
            <a:r>
              <a:rPr lang="en-GB" sz="1600" b="0" i="0" u="none" strike="noStrike" kern="0" cap="none" spc="0" baseline="0" dirty="0">
                <a:solidFill>
                  <a:srgbClr val="FFFFFF"/>
                </a:solidFill>
                <a:uFillTx/>
                <a:latin typeface="Segoe UI Light"/>
              </a:rPr>
              <a:t> have the lowest sold quantity</a:t>
            </a:r>
          </a:p>
          <a:p>
            <a:pPr marL="742950" marR="0" lvl="1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FFFFFF"/>
                </a:solidFill>
                <a:uFillTx/>
                <a:latin typeface="Segoe UI Light"/>
              </a:rPr>
              <a:t>Despite low units sold, notebook products </a:t>
            </a:r>
            <a:r>
              <a:rPr lang="en-GB" sz="1600" b="1" i="0" u="none" strike="noStrike" kern="0" cap="none" spc="0" baseline="0" dirty="0">
                <a:solidFill>
                  <a:srgbClr val="FFFFFF"/>
                </a:solidFill>
                <a:uFillTx/>
                <a:latin typeface="Segoe UI Light"/>
              </a:rPr>
              <a:t>rank highest in gross sales </a:t>
            </a:r>
            <a:r>
              <a:rPr lang="en-GB" sz="1600" b="0" i="0" u="none" strike="noStrike" kern="0" cap="none" spc="0" baseline="0" dirty="0">
                <a:solidFill>
                  <a:srgbClr val="FFFFFF"/>
                </a:solidFill>
                <a:uFillTx/>
                <a:latin typeface="Segoe UI Light"/>
              </a:rPr>
              <a:t>due to higher unit prices</a:t>
            </a:r>
          </a:p>
          <a:p>
            <a:pPr marL="742950" marR="0" lvl="1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0" cap="none" spc="0" baseline="0" dirty="0">
                <a:solidFill>
                  <a:srgbClr val="FFFFFF"/>
                </a:solidFill>
                <a:uFillTx/>
                <a:latin typeface="Segoe UI Light"/>
              </a:rPr>
              <a:t>It is recommended that Atliq hardware shall focus its innovation on these high-performing segments to address existing pain points and capitalize on market demand.</a:t>
            </a:r>
          </a:p>
        </p:txBody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E4CEAC68-2EB1-CBAD-C562-C221C6D0037F}"/>
              </a:ext>
            </a:extLst>
          </p:cNvPr>
          <p:cNvSpPr txBox="1"/>
          <p:nvPr/>
        </p:nvSpPr>
        <p:spPr>
          <a:xfrm>
            <a:off x="896797" y="1059634"/>
            <a:ext cx="94148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💻</a:t>
            </a:r>
          </a:p>
        </p:txBody>
      </p:sp>
      <p:sp>
        <p:nvSpPr>
          <p:cNvPr id="19" name="TextBox 85">
            <a:extLst>
              <a:ext uri="{FF2B5EF4-FFF2-40B4-BE49-F238E27FC236}">
                <a16:creationId xmlns:a16="http://schemas.microsoft.com/office/drawing/2014/main" id="{4F488930-60CD-9283-88C0-EEB99FF75507}"/>
              </a:ext>
            </a:extLst>
          </p:cNvPr>
          <p:cNvSpPr txBox="1"/>
          <p:nvPr/>
        </p:nvSpPr>
        <p:spPr>
          <a:xfrm>
            <a:off x="962515" y="2170931"/>
            <a:ext cx="527060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0" cap="none" spc="0" baseline="0">
                <a:solidFill>
                  <a:srgbClr val="FFFFFF"/>
                </a:solidFill>
                <a:uFillTx/>
                <a:latin typeface="Segoe UI Light"/>
              </a:rPr>
              <a:t>🖱️</a:t>
            </a:r>
          </a:p>
        </p:txBody>
      </p:sp>
      <p:sp>
        <p:nvSpPr>
          <p:cNvPr id="20" name="TextBox 85">
            <a:extLst>
              <a:ext uri="{FF2B5EF4-FFF2-40B4-BE49-F238E27FC236}">
                <a16:creationId xmlns:a16="http://schemas.microsoft.com/office/drawing/2014/main" id="{ADDBEBDC-17F4-2725-5277-E35BA5BA6825}"/>
              </a:ext>
            </a:extLst>
          </p:cNvPr>
          <p:cNvSpPr txBox="1"/>
          <p:nvPr/>
        </p:nvSpPr>
        <p:spPr>
          <a:xfrm>
            <a:off x="982550" y="3182779"/>
            <a:ext cx="599846" cy="492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uFillTx/>
                <a:latin typeface="Segoe UI Light"/>
              </a:rPr>
              <a:t>⌨️</a:t>
            </a:r>
          </a:p>
        </p:txBody>
      </p:sp>
      <p:pic>
        <p:nvPicPr>
          <p:cNvPr id="21" name="Picture 4" descr="Power BI Logo, symbol, meaning, history, PNG, brand">
            <a:extLst>
              <a:ext uri="{FF2B5EF4-FFF2-40B4-BE49-F238E27FC236}">
                <a16:creationId xmlns:a16="http://schemas.microsoft.com/office/drawing/2014/main" id="{66E91C41-F58A-BE71-617E-18EB54A484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0717" y="5798365"/>
            <a:ext cx="1029577" cy="57913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FD3FD85B-C89D-5DAE-09C9-4ACDE4633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pic>
        <p:nvPicPr>
          <p:cNvPr id="3" name="Picture 2" descr="Laptop PNG transparent image download, size: 1260x756px">
            <a:extLst>
              <a:ext uri="{FF2B5EF4-FFF2-40B4-BE49-F238E27FC236}">
                <a16:creationId xmlns:a16="http://schemas.microsoft.com/office/drawing/2014/main" id="{558F550A-9D41-2B08-D350-BEA501F6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25621" y="1325852"/>
            <a:ext cx="5061661" cy="303698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2C987BF1-0E38-3752-0466-4C7181A3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8899994" flipH="1">
            <a:off x="-376081" y="-253677"/>
            <a:ext cx="1827638" cy="13769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827638"/>
              <a:gd name="f7" fmla="val 1376989"/>
              <a:gd name="f8" fmla="val 987379"/>
              <a:gd name="f9" fmla="val 840260"/>
              <a:gd name="f10" fmla="+- 0 0 -90"/>
              <a:gd name="f11" fmla="*/ f3 1 1827638"/>
              <a:gd name="f12" fmla="*/ f4 1 1376989"/>
              <a:gd name="f13" fmla="+- f7 0 f5"/>
              <a:gd name="f14" fmla="+- f6 0 f5"/>
              <a:gd name="f15" fmla="*/ f10 f0 1"/>
              <a:gd name="f16" fmla="*/ f14 1 1827638"/>
              <a:gd name="f17" fmla="*/ f13 1 1376989"/>
              <a:gd name="f18" fmla="*/ 0 f14 1"/>
              <a:gd name="f19" fmla="*/ 987379 f13 1"/>
              <a:gd name="f20" fmla="*/ 987379 f14 1"/>
              <a:gd name="f21" fmla="*/ 0 f13 1"/>
              <a:gd name="f22" fmla="*/ 1827638 f14 1"/>
              <a:gd name="f23" fmla="*/ 840260 f13 1"/>
              <a:gd name="f24" fmla="*/ 1376989 f13 1"/>
              <a:gd name="f25" fmla="*/ f15 1 f2"/>
              <a:gd name="f26" fmla="*/ f18 1 1827638"/>
              <a:gd name="f27" fmla="*/ f19 1 1376989"/>
              <a:gd name="f28" fmla="*/ f20 1 1827638"/>
              <a:gd name="f29" fmla="*/ f21 1 1376989"/>
              <a:gd name="f30" fmla="*/ f22 1 1827638"/>
              <a:gd name="f31" fmla="*/ f23 1 1376989"/>
              <a:gd name="f32" fmla="*/ f24 1 1376989"/>
              <a:gd name="f33" fmla="*/ f5 1 f16"/>
              <a:gd name="f34" fmla="*/ f6 1 f16"/>
              <a:gd name="f35" fmla="*/ f5 1 f17"/>
              <a:gd name="f36" fmla="*/ f7 1 f17"/>
              <a:gd name="f37" fmla="+- f25 0 f1"/>
              <a:gd name="f38" fmla="*/ f26 1 f16"/>
              <a:gd name="f39" fmla="*/ f27 1 f17"/>
              <a:gd name="f40" fmla="*/ f28 1 f16"/>
              <a:gd name="f41" fmla="*/ f29 1 f17"/>
              <a:gd name="f42" fmla="*/ f30 1 f16"/>
              <a:gd name="f43" fmla="*/ f31 1 f17"/>
              <a:gd name="f44" fmla="*/ f32 1 f17"/>
              <a:gd name="f45" fmla="*/ f33 f11 1"/>
              <a:gd name="f46" fmla="*/ f34 f11 1"/>
              <a:gd name="f47" fmla="*/ f36 f12 1"/>
              <a:gd name="f48" fmla="*/ f35 f12 1"/>
              <a:gd name="f49" fmla="*/ f38 f11 1"/>
              <a:gd name="f50" fmla="*/ f39 f12 1"/>
              <a:gd name="f51" fmla="*/ f40 f11 1"/>
              <a:gd name="f52" fmla="*/ f41 f12 1"/>
              <a:gd name="f53" fmla="*/ f42 f11 1"/>
              <a:gd name="f54" fmla="*/ f43 f12 1"/>
              <a:gd name="f55" fmla="*/ f44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49" y="f50"/>
              </a:cxn>
              <a:cxn ang="f37">
                <a:pos x="f51" y="f52"/>
              </a:cxn>
              <a:cxn ang="f37">
                <a:pos x="f53" y="f54"/>
              </a:cxn>
              <a:cxn ang="f37">
                <a:pos x="f53" y="f55"/>
              </a:cxn>
              <a:cxn ang="f37">
                <a:pos x="f49" y="f55"/>
              </a:cxn>
            </a:cxnLst>
            <a:rect l="f45" t="f48" r="f46" b="f47"/>
            <a:pathLst>
              <a:path w="1827638" h="1376989">
                <a:moveTo>
                  <a:pt x="f5" y="f8"/>
                </a:moveTo>
                <a:lnTo>
                  <a:pt x="f8" y="f5"/>
                </a:lnTo>
                <a:lnTo>
                  <a:pt x="f6" y="f9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BE7420FA-21E6-675A-02C6-AAE99E404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8899994" flipH="1">
            <a:off x="891641" y="422151"/>
            <a:ext cx="645365" cy="645365"/>
          </a:xfrm>
          <a:prstGeom prst="rect">
            <a:avLst/>
          </a:pr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8B52F8B6-907D-2F66-F33C-E7EC06502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8899994" flipH="1">
            <a:off x="10043561" y="655136"/>
            <a:ext cx="687473" cy="687473"/>
          </a:xfrm>
          <a:prstGeom prst="rect">
            <a:avLst/>
          </a:prstGeom>
          <a:solidFill>
            <a:srgbClr val="7F8FA9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473634D5-2BB0-56FB-E793-01D498AA3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9356643" y="0"/>
            <a:ext cx="2835353" cy="14808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35357"/>
              <a:gd name="f7" fmla="val 1480837"/>
              <a:gd name="f8" fmla="val 1552727"/>
              <a:gd name="f9" fmla="val 1223245"/>
              <a:gd name="f10" fmla="+- 0 0 -90"/>
              <a:gd name="f11" fmla="*/ f3 1 2835357"/>
              <a:gd name="f12" fmla="*/ f4 1 1480837"/>
              <a:gd name="f13" fmla="+- f7 0 f5"/>
              <a:gd name="f14" fmla="+- f6 0 f5"/>
              <a:gd name="f15" fmla="*/ f10 f0 1"/>
              <a:gd name="f16" fmla="*/ f14 1 2835357"/>
              <a:gd name="f17" fmla="*/ f13 1 1480837"/>
              <a:gd name="f18" fmla="*/ 2835357 f14 1"/>
              <a:gd name="f19" fmla="*/ 1480837 f13 1"/>
              <a:gd name="f20" fmla="*/ 0 f14 1"/>
              <a:gd name="f21" fmla="*/ 1552727 f14 1"/>
              <a:gd name="f22" fmla="*/ 0 f13 1"/>
              <a:gd name="f23" fmla="*/ 1223245 f13 1"/>
              <a:gd name="f24" fmla="*/ f15 1 f2"/>
              <a:gd name="f25" fmla="*/ f18 1 2835357"/>
              <a:gd name="f26" fmla="*/ f19 1 1480837"/>
              <a:gd name="f27" fmla="*/ f20 1 2835357"/>
              <a:gd name="f28" fmla="*/ f21 1 2835357"/>
              <a:gd name="f29" fmla="*/ f22 1 1480837"/>
              <a:gd name="f30" fmla="*/ f23 1 1480837"/>
              <a:gd name="f31" fmla="*/ f5 1 f16"/>
              <a:gd name="f32" fmla="*/ f6 1 f16"/>
              <a:gd name="f33" fmla="*/ f5 1 f17"/>
              <a:gd name="f34" fmla="*/ f7 1 f17"/>
              <a:gd name="f35" fmla="+- f24 0 f1"/>
              <a:gd name="f36" fmla="*/ f25 1 f16"/>
              <a:gd name="f37" fmla="*/ f26 1 f17"/>
              <a:gd name="f38" fmla="*/ f27 1 f16"/>
              <a:gd name="f39" fmla="*/ f28 1 f16"/>
              <a:gd name="f40" fmla="*/ f29 1 f17"/>
              <a:gd name="f41" fmla="*/ f30 1 f17"/>
              <a:gd name="f42" fmla="*/ f31 f11 1"/>
              <a:gd name="f43" fmla="*/ f32 f11 1"/>
              <a:gd name="f44" fmla="*/ f34 f12 1"/>
              <a:gd name="f45" fmla="*/ f33 f12 1"/>
              <a:gd name="f46" fmla="*/ f36 f11 1"/>
              <a:gd name="f47" fmla="*/ f37 f12 1"/>
              <a:gd name="f48" fmla="*/ f38 f11 1"/>
              <a:gd name="f49" fmla="*/ f39 f11 1"/>
              <a:gd name="f50" fmla="*/ f40 f12 1"/>
              <a:gd name="f51" fmla="*/ f41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6" y="f47"/>
              </a:cxn>
              <a:cxn ang="f35">
                <a:pos x="f48" y="f47"/>
              </a:cxn>
              <a:cxn ang="f35">
                <a:pos x="f49" y="f50"/>
              </a:cxn>
              <a:cxn ang="f35">
                <a:pos x="f46" y="f51"/>
              </a:cxn>
            </a:cxnLst>
            <a:rect l="f42" t="f45" r="f43" b="f44"/>
            <a:pathLst>
              <a:path w="2835357" h="1480837">
                <a:moveTo>
                  <a:pt x="f6" y="f7"/>
                </a:moveTo>
                <a:lnTo>
                  <a:pt x="f5" y="f7"/>
                </a:lnTo>
                <a:lnTo>
                  <a:pt x="f8" y="f5"/>
                </a:lnTo>
                <a:lnTo>
                  <a:pt x="f6" y="f9"/>
                </a:lnTo>
                <a:close/>
              </a:path>
            </a:pathLst>
          </a:custGeom>
          <a:solidFill>
            <a:srgbClr val="7F8FA9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8" name="Isosceles Triangle 18">
            <a:extLst>
              <a:ext uri="{FF2B5EF4-FFF2-40B4-BE49-F238E27FC236}">
                <a16:creationId xmlns:a16="http://schemas.microsoft.com/office/drawing/2014/main" id="{CB975B66-2D4B-24FD-5666-686EBF42B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flipH="1">
            <a:off x="7976347" y="6115498"/>
            <a:ext cx="1494513" cy="7425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9" name="Isosceles Triangle 20">
            <a:extLst>
              <a:ext uri="{FF2B5EF4-FFF2-40B4-BE49-F238E27FC236}">
                <a16:creationId xmlns:a16="http://schemas.microsoft.com/office/drawing/2014/main" id="{D7113C30-AAA0-2164-089E-F34BF70E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 flipH="1">
            <a:off x="7604077" y="6453140"/>
            <a:ext cx="814904" cy="4048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4A66AC">
              <a:alpha val="3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79C6EED-9683-2112-E404-68DD02967772}"/>
              </a:ext>
            </a:extLst>
          </p:cNvPr>
          <p:cNvSpPr txBox="1"/>
          <p:nvPr/>
        </p:nvSpPr>
        <p:spPr>
          <a:xfrm>
            <a:off x="554071" y="175793"/>
            <a:ext cx="10941783" cy="984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Which segment had the most increase in unique products in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000000"/>
                </a:solidFill>
                <a:uFillTx/>
                <a:latin typeface="Segoe UI Light"/>
              </a:rPr>
              <a:t>2021 vs 2020?</a:t>
            </a:r>
            <a:endParaRPr lang="en-GB" sz="3200" b="0" i="0" u="none" strike="noStrike" kern="1200" cap="none" spc="0" baseline="0">
              <a:solidFill>
                <a:srgbClr val="30353F"/>
              </a:solidFill>
              <a:uFillTx/>
              <a:latin typeface="Century Gothic"/>
            </a:endParaRPr>
          </a:p>
        </p:txBody>
      </p:sp>
      <p:pic>
        <p:nvPicPr>
          <p:cNvPr id="11" name="Picture 6" descr="MySQL logo and symbol, meaning, history, PNG">
            <a:extLst>
              <a:ext uri="{FF2B5EF4-FFF2-40B4-BE49-F238E27FC236}">
                <a16:creationId xmlns:a16="http://schemas.microsoft.com/office/drawing/2014/main" id="{986524F5-3C45-4046-68DF-2FB7561E0D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61636" y="5711186"/>
            <a:ext cx="980319" cy="61287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157">
            <a:extLst>
              <a:ext uri="{FF2B5EF4-FFF2-40B4-BE49-F238E27FC236}">
                <a16:creationId xmlns:a16="http://schemas.microsoft.com/office/drawing/2014/main" id="{9A48480F-19DE-63AD-9D3F-E38D8D910B58}"/>
              </a:ext>
            </a:extLst>
          </p:cNvPr>
          <p:cNvGrpSpPr/>
          <p:nvPr/>
        </p:nvGrpSpPr>
        <p:grpSpPr>
          <a:xfrm>
            <a:off x="444233" y="1973467"/>
            <a:ext cx="4182392" cy="4596039"/>
            <a:chOff x="444233" y="1973467"/>
            <a:chExt cx="4182392" cy="4596039"/>
          </a:xfrm>
        </p:grpSpPr>
        <p:sp>
          <p:nvSpPr>
            <p:cNvPr id="13" name="Rectangle 81">
              <a:extLst>
                <a:ext uri="{FF2B5EF4-FFF2-40B4-BE49-F238E27FC236}">
                  <a16:creationId xmlns:a16="http://schemas.microsoft.com/office/drawing/2014/main" id="{C69C6C49-4F2E-D6A2-ACE1-D43619DC11DE}"/>
                </a:ext>
              </a:extLst>
            </p:cNvPr>
            <p:cNvSpPr/>
            <p:nvPr/>
          </p:nvSpPr>
          <p:spPr>
            <a:xfrm>
              <a:off x="513179" y="2340114"/>
              <a:ext cx="4113446" cy="4229392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14" name="TextBox 85">
              <a:extLst>
                <a:ext uri="{FF2B5EF4-FFF2-40B4-BE49-F238E27FC236}">
                  <a16:creationId xmlns:a16="http://schemas.microsoft.com/office/drawing/2014/main" id="{BFD8A0BF-68A4-3D61-BF96-841A4A967A52}"/>
                </a:ext>
              </a:extLst>
            </p:cNvPr>
            <p:cNvSpPr txBox="1"/>
            <p:nvPr/>
          </p:nvSpPr>
          <p:spPr>
            <a:xfrm>
              <a:off x="844969" y="2488082"/>
              <a:ext cx="3596399" cy="364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Atliq Hardware has introduced numerous innovations in the </a:t>
              </a:r>
              <a:r>
                <a:rPr lang="en-GB" sz="1600" b="1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accessories segment</a:t>
              </a:r>
              <a:r>
                <a:rPr lang="en-GB" sz="1600" b="0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, with steady product development also seen in the </a:t>
              </a:r>
              <a:r>
                <a:rPr lang="en-GB" sz="1600" b="1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peripherals and notebook categories</a:t>
              </a:r>
              <a:r>
                <a:rPr lang="en-GB" sz="1600" b="0" i="0" u="none" strike="noStrike" kern="120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.</a:t>
              </a: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Meanwhile, a significant increase in total product count was observed in the </a:t>
              </a:r>
              <a:r>
                <a:rPr lang="en-GB" sz="1600" b="1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desktop segment</a:t>
              </a:r>
              <a:r>
                <a:rPr lang="en-GB" sz="1600" b="0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, driven by the introduction of </a:t>
              </a:r>
              <a:r>
                <a:rPr lang="en-GB" sz="1600" b="1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new personal and business desktops </a:t>
              </a:r>
              <a:r>
                <a:rPr lang="en-GB" sz="1600" b="0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in 2021.</a:t>
              </a:r>
              <a:endParaRPr lang="en-GB" sz="1600" b="0" i="0" u="none" strike="noStrike" kern="1200" cap="none" spc="0" baseline="0" dirty="0">
                <a:solidFill>
                  <a:srgbClr val="30353F"/>
                </a:solidFill>
                <a:uFillTx/>
                <a:latin typeface="Segoe UI Light"/>
              </a:endParaRPr>
            </a:p>
          </p:txBody>
        </p:sp>
        <p:sp>
          <p:nvSpPr>
            <p:cNvPr id="15" name="TextBox 156">
              <a:extLst>
                <a:ext uri="{FF2B5EF4-FFF2-40B4-BE49-F238E27FC236}">
                  <a16:creationId xmlns:a16="http://schemas.microsoft.com/office/drawing/2014/main" id="{1A1B5444-5C5D-2BB6-81F7-E26D9C61BA3D}"/>
                </a:ext>
              </a:extLst>
            </p:cNvPr>
            <p:cNvSpPr txBox="1"/>
            <p:nvPr/>
          </p:nvSpPr>
          <p:spPr>
            <a:xfrm>
              <a:off x="444233" y="1973467"/>
              <a:ext cx="1540178" cy="4407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34766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30353F"/>
                  </a:solidFill>
                  <a:uFillTx/>
                  <a:latin typeface="Century Gothic"/>
                </a:rPr>
                <a:t>Key Insights</a:t>
              </a:r>
            </a:p>
          </p:txBody>
        </p:sp>
      </p:grpSp>
      <p:pic>
        <p:nvPicPr>
          <p:cNvPr id="16" name="Picture 6" descr="Excel Shortcuts -">
            <a:extLst>
              <a:ext uri="{FF2B5EF4-FFF2-40B4-BE49-F238E27FC236}">
                <a16:creationId xmlns:a16="http://schemas.microsoft.com/office/drawing/2014/main" id="{EF13737E-2F41-14E1-7CDF-F46F2EC7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87282" y="2712750"/>
            <a:ext cx="1295576" cy="8643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3E751245-BD7F-CB58-C7EE-B044812D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21" y="4800353"/>
            <a:ext cx="5452558" cy="1544887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18" name="Chart 21">
            <a:extLst>
              <a:ext uri="{FF2B5EF4-FFF2-40B4-BE49-F238E27FC236}">
                <a16:creationId xmlns:a16="http://schemas.microsoft.com/office/drawing/2014/main" id="{1523DFF1-015F-C9EB-67EC-EC51CDB3AFE2}"/>
              </a:ext>
            </a:extLst>
          </p:cNvPr>
          <p:cNvGraphicFramePr/>
          <p:nvPr/>
        </p:nvGraphicFramePr>
        <p:xfrm>
          <a:off x="5962793" y="1656627"/>
          <a:ext cx="3846094" cy="2221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35C061C2-0342-2B5D-55CA-BD5739B7817C}"/>
              </a:ext>
            </a:extLst>
          </p:cNvPr>
          <p:cNvSpPr txBox="1"/>
          <p:nvPr/>
        </p:nvSpPr>
        <p:spPr>
          <a:xfrm>
            <a:off x="1099456" y="113358"/>
            <a:ext cx="10628702" cy="984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 Get the products that have the highest and lowest manufacturing costs</a:t>
            </a:r>
          </a:p>
        </p:txBody>
      </p:sp>
      <p:sp>
        <p:nvSpPr>
          <p:cNvPr id="3" name="Rectangle 77">
            <a:extLst>
              <a:ext uri="{FF2B5EF4-FFF2-40B4-BE49-F238E27FC236}">
                <a16:creationId xmlns:a16="http://schemas.microsoft.com/office/drawing/2014/main" id="{C29A8E3F-DDDA-B748-1BBE-DBA17364D697}"/>
              </a:ext>
            </a:extLst>
          </p:cNvPr>
          <p:cNvSpPr/>
          <p:nvPr/>
        </p:nvSpPr>
        <p:spPr>
          <a:xfrm>
            <a:off x="607801" y="2096188"/>
            <a:ext cx="3352181" cy="2148227"/>
          </a:xfrm>
          <a:prstGeom prst="rect">
            <a:avLst/>
          </a:prstGeom>
          <a:gradFill>
            <a:gsLst>
              <a:gs pos="0">
                <a:srgbClr val="939CAB"/>
              </a:gs>
              <a:gs pos="100000">
                <a:srgbClr val="667181">
                  <a:alpha val="0"/>
                </a:srgbClr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4" name="TextBox 91">
            <a:extLst>
              <a:ext uri="{FF2B5EF4-FFF2-40B4-BE49-F238E27FC236}">
                <a16:creationId xmlns:a16="http://schemas.microsoft.com/office/drawing/2014/main" id="{C97AD694-0805-2B89-36C7-B5C535B4CB6F}"/>
              </a:ext>
            </a:extLst>
          </p:cNvPr>
          <p:cNvSpPr txBox="1"/>
          <p:nvPr/>
        </p:nvSpPr>
        <p:spPr>
          <a:xfrm>
            <a:off x="1015907" y="3179890"/>
            <a:ext cx="2444666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Highest Manufacturing </a:t>
            </a:r>
            <a:r>
              <a:rPr lang="en-GB" sz="2000" b="0" i="0" u="none" strike="noStrike" kern="0" cap="none" spc="0" baseline="0">
                <a:solidFill>
                  <a:srgbClr val="FFFFFF"/>
                </a:solidFill>
                <a:uFillTx/>
                <a:latin typeface="Segoe UI Light"/>
              </a:rPr>
              <a:t>cost</a:t>
            </a:r>
            <a:endParaRPr lang="en-GB" sz="20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5" name="TextBox 95">
            <a:extLst>
              <a:ext uri="{FF2B5EF4-FFF2-40B4-BE49-F238E27FC236}">
                <a16:creationId xmlns:a16="http://schemas.microsoft.com/office/drawing/2014/main" id="{10B98793-D394-CD61-44CF-2596930CEB18}"/>
              </a:ext>
            </a:extLst>
          </p:cNvPr>
          <p:cNvSpPr txBox="1"/>
          <p:nvPr/>
        </p:nvSpPr>
        <p:spPr>
          <a:xfrm>
            <a:off x="1512847" y="2514929"/>
            <a:ext cx="154208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0" cap="none" spc="0" baseline="0">
                <a:solidFill>
                  <a:srgbClr val="FFFFFF"/>
                </a:solidFill>
                <a:uFillTx/>
                <a:latin typeface="Segoe UI Light"/>
              </a:rPr>
              <a:t>$240.53</a:t>
            </a:r>
            <a:endParaRPr lang="en-GB" sz="3600" b="1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grpSp>
        <p:nvGrpSpPr>
          <p:cNvPr id="6" name="Group 40">
            <a:extLst>
              <a:ext uri="{FF2B5EF4-FFF2-40B4-BE49-F238E27FC236}">
                <a16:creationId xmlns:a16="http://schemas.microsoft.com/office/drawing/2014/main" id="{E70BD477-192B-96F6-5CF0-0319E0EE1F62}"/>
              </a:ext>
            </a:extLst>
          </p:cNvPr>
          <p:cNvGrpSpPr/>
          <p:nvPr/>
        </p:nvGrpSpPr>
        <p:grpSpPr>
          <a:xfrm>
            <a:off x="1959641" y="1705493"/>
            <a:ext cx="648492" cy="648492"/>
            <a:chOff x="1959641" y="1705493"/>
            <a:chExt cx="648492" cy="648492"/>
          </a:xfrm>
        </p:grpSpPr>
        <p:sp>
          <p:nvSpPr>
            <p:cNvPr id="7" name="Oval 41">
              <a:extLst>
                <a:ext uri="{FF2B5EF4-FFF2-40B4-BE49-F238E27FC236}">
                  <a16:creationId xmlns:a16="http://schemas.microsoft.com/office/drawing/2014/main" id="{53CC3E56-FBF2-F1A3-FBDF-056A126873D1}"/>
                </a:ext>
              </a:extLst>
            </p:cNvPr>
            <p:cNvSpPr/>
            <p:nvPr/>
          </p:nvSpPr>
          <p:spPr>
            <a:xfrm>
              <a:off x="1959641" y="1705493"/>
              <a:ext cx="648492" cy="648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30353F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0C63B123-7550-9052-8194-FFD6A718395C}"/>
                </a:ext>
              </a:extLst>
            </p:cNvPr>
            <p:cNvGrpSpPr/>
            <p:nvPr/>
          </p:nvGrpSpPr>
          <p:grpSpPr>
            <a:xfrm>
              <a:off x="2127058" y="1940640"/>
              <a:ext cx="313666" cy="178198"/>
              <a:chOff x="2127058" y="1940640"/>
              <a:chExt cx="313666" cy="178198"/>
            </a:xfrm>
          </p:grpSpPr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49327A99-B878-DCD2-B331-D609A78E6C83}"/>
                  </a:ext>
                </a:extLst>
              </p:cNvPr>
              <p:cNvSpPr/>
              <p:nvPr/>
            </p:nvSpPr>
            <p:spPr>
              <a:xfrm>
                <a:off x="2127058" y="1940640"/>
                <a:ext cx="313666" cy="17819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8"/>
                  <a:gd name="f7" fmla="val 1162"/>
                  <a:gd name="f8" fmla="val 2004"/>
                  <a:gd name="f9" fmla="val 44"/>
                  <a:gd name="f10" fmla="val 20"/>
                  <a:gd name="f11" fmla="val 19"/>
                  <a:gd name="f12" fmla="val 1118"/>
                  <a:gd name="f13" fmla="val 1143"/>
                  <a:gd name="f14" fmla="val 2028"/>
                  <a:gd name="f15" fmla="val 88"/>
                  <a:gd name="f16" fmla="val 312"/>
                  <a:gd name="f17" fmla="val 293"/>
                  <a:gd name="f18" fmla="val 202"/>
                  <a:gd name="f19" fmla="val 292"/>
                  <a:gd name="f20" fmla="val 311"/>
                  <a:gd name="f21" fmla="val 1074"/>
                  <a:gd name="f22" fmla="val 851"/>
                  <a:gd name="f23" fmla="val 870"/>
                  <a:gd name="f24" fmla="val 960"/>
                  <a:gd name="f25" fmla="val 1960"/>
                  <a:gd name="f26" fmla="val 1736"/>
                  <a:gd name="f27" fmla="val 1755"/>
                  <a:gd name="f28" fmla="val 1846"/>
                  <a:gd name="f29" fmla="val 762"/>
                  <a:gd name="f30" fmla="val 1797"/>
                  <a:gd name="f31" fmla="val 782"/>
                  <a:gd name="f32" fmla="val 1668"/>
                  <a:gd name="f33" fmla="val 911"/>
                  <a:gd name="f34" fmla="val 1648"/>
                  <a:gd name="f35" fmla="val 400"/>
                  <a:gd name="f36" fmla="val 380"/>
                  <a:gd name="f37" fmla="val 251"/>
                  <a:gd name="f38" fmla="+- 0 0 -90"/>
                  <a:gd name="f39" fmla="*/ f3 1 2048"/>
                  <a:gd name="f40" fmla="*/ f4 1 1162"/>
                  <a:gd name="f41" fmla="+- f7 0 f5"/>
                  <a:gd name="f42" fmla="+- f6 0 f5"/>
                  <a:gd name="f43" fmla="*/ f38 f0 1"/>
                  <a:gd name="f44" fmla="*/ f42 1 2048"/>
                  <a:gd name="f45" fmla="*/ f41 1 1162"/>
                  <a:gd name="f46" fmla="*/ 2004 f42 1"/>
                  <a:gd name="f47" fmla="*/ 0 f41 1"/>
                  <a:gd name="f48" fmla="*/ 44 f42 1"/>
                  <a:gd name="f49" fmla="*/ 0 f42 1"/>
                  <a:gd name="f50" fmla="*/ 44 f41 1"/>
                  <a:gd name="f51" fmla="*/ 1118 f41 1"/>
                  <a:gd name="f52" fmla="*/ 1162 f41 1"/>
                  <a:gd name="f53" fmla="*/ 2048 f42 1"/>
                  <a:gd name="f54" fmla="*/ 88 f42 1"/>
                  <a:gd name="f55" fmla="*/ 88 f41 1"/>
                  <a:gd name="f56" fmla="*/ 312 f42 1"/>
                  <a:gd name="f57" fmla="*/ 311 f41 1"/>
                  <a:gd name="f58" fmla="*/ 1074 f41 1"/>
                  <a:gd name="f59" fmla="*/ 851 f41 1"/>
                  <a:gd name="f60" fmla="*/ 1960 f42 1"/>
                  <a:gd name="f61" fmla="*/ 1736 f42 1"/>
                  <a:gd name="f62" fmla="*/ 762 f41 1"/>
                  <a:gd name="f63" fmla="*/ 1648 f42 1"/>
                  <a:gd name="f64" fmla="*/ 400 f42 1"/>
                  <a:gd name="f65" fmla="*/ 400 f41 1"/>
                  <a:gd name="f66" fmla="*/ f43 1 f2"/>
                  <a:gd name="f67" fmla="*/ f46 1 2048"/>
                  <a:gd name="f68" fmla="*/ f47 1 1162"/>
                  <a:gd name="f69" fmla="*/ f48 1 2048"/>
                  <a:gd name="f70" fmla="*/ f49 1 2048"/>
                  <a:gd name="f71" fmla="*/ f50 1 1162"/>
                  <a:gd name="f72" fmla="*/ f51 1 1162"/>
                  <a:gd name="f73" fmla="*/ f52 1 1162"/>
                  <a:gd name="f74" fmla="*/ f53 1 2048"/>
                  <a:gd name="f75" fmla="*/ f54 1 2048"/>
                  <a:gd name="f76" fmla="*/ f55 1 1162"/>
                  <a:gd name="f77" fmla="*/ f56 1 2048"/>
                  <a:gd name="f78" fmla="*/ f57 1 1162"/>
                  <a:gd name="f79" fmla="*/ f58 1 1162"/>
                  <a:gd name="f80" fmla="*/ f59 1 1162"/>
                  <a:gd name="f81" fmla="*/ f60 1 2048"/>
                  <a:gd name="f82" fmla="*/ f61 1 2048"/>
                  <a:gd name="f83" fmla="*/ f62 1 1162"/>
                  <a:gd name="f84" fmla="*/ f63 1 2048"/>
                  <a:gd name="f85" fmla="*/ f64 1 2048"/>
                  <a:gd name="f86" fmla="*/ f65 1 1162"/>
                  <a:gd name="f87" fmla="*/ 0 1 f44"/>
                  <a:gd name="f88" fmla="*/ f6 1 f44"/>
                  <a:gd name="f89" fmla="*/ 0 1 f45"/>
                  <a:gd name="f90" fmla="*/ f7 1 f45"/>
                  <a:gd name="f91" fmla="+- f66 0 f1"/>
                  <a:gd name="f92" fmla="*/ f67 1 f44"/>
                  <a:gd name="f93" fmla="*/ f68 1 f45"/>
                  <a:gd name="f94" fmla="*/ f69 1 f44"/>
                  <a:gd name="f95" fmla="*/ f70 1 f44"/>
                  <a:gd name="f96" fmla="*/ f71 1 f45"/>
                  <a:gd name="f97" fmla="*/ f72 1 f45"/>
                  <a:gd name="f98" fmla="*/ f73 1 f45"/>
                  <a:gd name="f99" fmla="*/ f74 1 f44"/>
                  <a:gd name="f100" fmla="*/ f75 1 f44"/>
                  <a:gd name="f101" fmla="*/ f76 1 f45"/>
                  <a:gd name="f102" fmla="*/ f77 1 f44"/>
                  <a:gd name="f103" fmla="*/ f78 1 f45"/>
                  <a:gd name="f104" fmla="*/ f79 1 f45"/>
                  <a:gd name="f105" fmla="*/ f80 1 f45"/>
                  <a:gd name="f106" fmla="*/ f81 1 f44"/>
                  <a:gd name="f107" fmla="*/ f82 1 f44"/>
                  <a:gd name="f108" fmla="*/ f83 1 f45"/>
                  <a:gd name="f109" fmla="*/ f84 1 f44"/>
                  <a:gd name="f110" fmla="*/ f85 1 f44"/>
                  <a:gd name="f111" fmla="*/ f86 1 f45"/>
                  <a:gd name="f112" fmla="*/ f87 f39 1"/>
                  <a:gd name="f113" fmla="*/ f88 f39 1"/>
                  <a:gd name="f114" fmla="*/ f90 f40 1"/>
                  <a:gd name="f115" fmla="*/ f89 f40 1"/>
                  <a:gd name="f116" fmla="*/ f92 f39 1"/>
                  <a:gd name="f117" fmla="*/ f93 f40 1"/>
                  <a:gd name="f118" fmla="*/ f94 f39 1"/>
                  <a:gd name="f119" fmla="*/ f95 f39 1"/>
                  <a:gd name="f120" fmla="*/ f96 f40 1"/>
                  <a:gd name="f121" fmla="*/ f97 f40 1"/>
                  <a:gd name="f122" fmla="*/ f98 f40 1"/>
                  <a:gd name="f123" fmla="*/ f99 f39 1"/>
                  <a:gd name="f124" fmla="*/ f100 f39 1"/>
                  <a:gd name="f125" fmla="*/ f101 f40 1"/>
                  <a:gd name="f126" fmla="*/ f102 f39 1"/>
                  <a:gd name="f127" fmla="*/ f103 f40 1"/>
                  <a:gd name="f128" fmla="*/ f104 f40 1"/>
                  <a:gd name="f129" fmla="*/ f105 f40 1"/>
                  <a:gd name="f130" fmla="*/ f106 f39 1"/>
                  <a:gd name="f131" fmla="*/ f107 f39 1"/>
                  <a:gd name="f132" fmla="*/ f108 f40 1"/>
                  <a:gd name="f133" fmla="*/ f109 f39 1"/>
                  <a:gd name="f134" fmla="*/ f110 f39 1"/>
                  <a:gd name="f135" fmla="*/ f111 f4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91">
                    <a:pos x="f116" y="f117"/>
                  </a:cxn>
                  <a:cxn ang="f91">
                    <a:pos x="f118" y="f117"/>
                  </a:cxn>
                  <a:cxn ang="f91">
                    <a:pos x="f119" y="f120"/>
                  </a:cxn>
                  <a:cxn ang="f91">
                    <a:pos x="f119" y="f121"/>
                  </a:cxn>
                  <a:cxn ang="f91">
                    <a:pos x="f118" y="f122"/>
                  </a:cxn>
                  <a:cxn ang="f91">
                    <a:pos x="f116" y="f122"/>
                  </a:cxn>
                  <a:cxn ang="f91">
                    <a:pos x="f123" y="f121"/>
                  </a:cxn>
                  <a:cxn ang="f91">
                    <a:pos x="f123" y="f120"/>
                  </a:cxn>
                  <a:cxn ang="f91">
                    <a:pos x="f116" y="f117"/>
                  </a:cxn>
                  <a:cxn ang="f91">
                    <a:pos x="f124" y="f125"/>
                  </a:cxn>
                  <a:cxn ang="f91">
                    <a:pos x="f126" y="f125"/>
                  </a:cxn>
                  <a:cxn ang="f91">
                    <a:pos x="f124" y="f127"/>
                  </a:cxn>
                  <a:cxn ang="f91">
                    <a:pos x="f124" y="f125"/>
                  </a:cxn>
                  <a:cxn ang="f91">
                    <a:pos x="f124" y="f128"/>
                  </a:cxn>
                  <a:cxn ang="f91">
                    <a:pos x="f124" y="f129"/>
                  </a:cxn>
                  <a:cxn ang="f91">
                    <a:pos x="f126" y="f128"/>
                  </a:cxn>
                  <a:cxn ang="f91">
                    <a:pos x="f124" y="f128"/>
                  </a:cxn>
                  <a:cxn ang="f91">
                    <a:pos x="f130" y="f128"/>
                  </a:cxn>
                  <a:cxn ang="f91">
                    <a:pos x="f131" y="f128"/>
                  </a:cxn>
                  <a:cxn ang="f91">
                    <a:pos x="f130" y="f129"/>
                  </a:cxn>
                  <a:cxn ang="f91">
                    <a:pos x="f130" y="f128"/>
                  </a:cxn>
                  <a:cxn ang="f91">
                    <a:pos x="f130" y="f132"/>
                  </a:cxn>
                  <a:cxn ang="f91">
                    <a:pos x="f133" y="f128"/>
                  </a:cxn>
                  <a:cxn ang="f91">
                    <a:pos x="f134" y="f128"/>
                  </a:cxn>
                  <a:cxn ang="f91">
                    <a:pos x="f124" y="f132"/>
                  </a:cxn>
                  <a:cxn ang="f91">
                    <a:pos x="f124" y="f135"/>
                  </a:cxn>
                  <a:cxn ang="f91">
                    <a:pos x="f134" y="f125"/>
                  </a:cxn>
                  <a:cxn ang="f91">
                    <a:pos x="f133" y="f125"/>
                  </a:cxn>
                  <a:cxn ang="f91">
                    <a:pos x="f130" y="f135"/>
                  </a:cxn>
                  <a:cxn ang="f91">
                    <a:pos x="f130" y="f132"/>
                  </a:cxn>
                  <a:cxn ang="f91">
                    <a:pos x="f130" y="f127"/>
                  </a:cxn>
                  <a:cxn ang="f91">
                    <a:pos x="f131" y="f125"/>
                  </a:cxn>
                  <a:cxn ang="f91">
                    <a:pos x="f130" y="f125"/>
                  </a:cxn>
                  <a:cxn ang="f91">
                    <a:pos x="f130" y="f127"/>
                  </a:cxn>
                </a:cxnLst>
                <a:rect l="f112" t="f115" r="f113" b="f114"/>
                <a:pathLst>
                  <a:path w="2048" h="1162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1"/>
                      <a:pt x="f5" y="f9"/>
                    </a:cubicBezTo>
                    <a:cubicBezTo>
                      <a:pt x="f5" y="f12"/>
                      <a:pt x="f5" y="f12"/>
                      <a:pt x="f5" y="f12"/>
                    </a:cubicBezTo>
                    <a:cubicBezTo>
                      <a:pt x="f5" y="f13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4" y="f7"/>
                      <a:pt x="f6" y="f13"/>
                      <a:pt x="f6" y="f12"/>
                    </a:cubicBezTo>
                    <a:cubicBezTo>
                      <a:pt x="f6" y="f9"/>
                      <a:pt x="f6" y="f9"/>
                      <a:pt x="f6" y="f9"/>
                    </a:cubicBezTo>
                    <a:cubicBezTo>
                      <a:pt x="f6" y="f11"/>
                      <a:pt x="f14" y="f5"/>
                      <a:pt x="f8" y="f5"/>
                    </a:cubicBezTo>
                    <a:close/>
                    <a:moveTo>
                      <a:pt x="f15" y="f15"/>
                    </a:moveTo>
                    <a:cubicBezTo>
                      <a:pt x="f16" y="f15"/>
                      <a:pt x="f16" y="f15"/>
                      <a:pt x="f16" y="f15"/>
                    </a:cubicBezTo>
                    <a:cubicBezTo>
                      <a:pt x="f17" y="f18"/>
                      <a:pt x="f18" y="f19"/>
                      <a:pt x="f15" y="f20"/>
                    </a:cubicBezTo>
                    <a:lnTo>
                      <a:pt x="f15" y="f15"/>
                    </a:lnTo>
                    <a:close/>
                    <a:moveTo>
                      <a:pt x="f15" y="f21"/>
                    </a:moveTo>
                    <a:cubicBezTo>
                      <a:pt x="f15" y="f22"/>
                      <a:pt x="f15" y="f22"/>
                      <a:pt x="f15" y="f22"/>
                    </a:cubicBezTo>
                    <a:cubicBezTo>
                      <a:pt x="f18" y="f23"/>
                      <a:pt x="f17" y="f24"/>
                      <a:pt x="f16" y="f21"/>
                    </a:cubicBezTo>
                    <a:lnTo>
                      <a:pt x="f15" y="f21"/>
                    </a:lnTo>
                    <a:close/>
                    <a:moveTo>
                      <a:pt x="f25" y="f21"/>
                    </a:moveTo>
                    <a:cubicBezTo>
                      <a:pt x="f26" y="f21"/>
                      <a:pt x="f26" y="f21"/>
                      <a:pt x="f26" y="f21"/>
                    </a:cubicBezTo>
                    <a:cubicBezTo>
                      <a:pt x="f27" y="f24"/>
                      <a:pt x="f28" y="f23"/>
                      <a:pt x="f25" y="f22"/>
                    </a:cubicBezTo>
                    <a:lnTo>
                      <a:pt x="f25" y="f21"/>
                    </a:lnTo>
                    <a:close/>
                    <a:moveTo>
                      <a:pt x="f25" y="f29"/>
                    </a:moveTo>
                    <a:cubicBezTo>
                      <a:pt x="f30" y="f31"/>
                      <a:pt x="f32" y="f33"/>
                      <a:pt x="f34" y="f21"/>
                    </a:cubicBezTo>
                    <a:cubicBezTo>
                      <a:pt x="f35" y="f21"/>
                      <a:pt x="f35" y="f21"/>
                      <a:pt x="f35" y="f21"/>
                    </a:cubicBezTo>
                    <a:cubicBezTo>
                      <a:pt x="f36" y="f33"/>
                      <a:pt x="f37" y="f31"/>
                      <a:pt x="f15" y="f29"/>
                    </a:cubicBezTo>
                    <a:cubicBezTo>
                      <a:pt x="f15" y="f35"/>
                      <a:pt x="f15" y="f35"/>
                      <a:pt x="f15" y="f35"/>
                    </a:cubicBezTo>
                    <a:cubicBezTo>
                      <a:pt x="f37" y="f36"/>
                      <a:pt x="f36" y="f37"/>
                      <a:pt x="f35" y="f15"/>
                    </a:cubicBezTo>
                    <a:cubicBezTo>
                      <a:pt x="f34" y="f15"/>
                      <a:pt x="f34" y="f15"/>
                      <a:pt x="f34" y="f15"/>
                    </a:cubicBezTo>
                    <a:cubicBezTo>
                      <a:pt x="f32" y="f37"/>
                      <a:pt x="f30" y="f36"/>
                      <a:pt x="f25" y="f35"/>
                    </a:cubicBezTo>
                    <a:cubicBezTo>
                      <a:pt x="f25" y="f29"/>
                      <a:pt x="f25" y="f29"/>
                      <a:pt x="f25" y="f29"/>
                    </a:cubicBezTo>
                    <a:close/>
                    <a:moveTo>
                      <a:pt x="f25" y="f20"/>
                    </a:moveTo>
                    <a:cubicBezTo>
                      <a:pt x="f28" y="f19"/>
                      <a:pt x="f27" y="f18"/>
                      <a:pt x="f26" y="f15"/>
                    </a:cubicBezTo>
                    <a:cubicBezTo>
                      <a:pt x="f25" y="f15"/>
                      <a:pt x="f25" y="f15"/>
                      <a:pt x="f25" y="f15"/>
                    </a:cubicBezTo>
                    <a:lnTo>
                      <a:pt x="f25" y="f2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CE8BA820-0F54-1EB6-C55E-8C1A47B17319}"/>
                  </a:ext>
                </a:extLst>
              </p:cNvPr>
              <p:cNvSpPr/>
              <p:nvPr/>
            </p:nvSpPr>
            <p:spPr>
              <a:xfrm>
                <a:off x="2191149" y="1981285"/>
                <a:ext cx="184964" cy="974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208"/>
                  <a:gd name="f7" fmla="val 634"/>
                  <a:gd name="f8" fmla="val 1169"/>
                  <a:gd name="f9" fmla="val 127"/>
                  <a:gd name="f10" fmla="val 1120"/>
                  <a:gd name="f11" fmla="val 1081"/>
                  <a:gd name="f12" fmla="val 88"/>
                  <a:gd name="f13" fmla="val 39"/>
                  <a:gd name="f14" fmla="val 17"/>
                  <a:gd name="f15" fmla="val 1063"/>
                  <a:gd name="f16" fmla="val 1041"/>
                  <a:gd name="f17" fmla="val 167"/>
                  <a:gd name="f18" fmla="val 145"/>
                  <a:gd name="f19" fmla="val 467"/>
                  <a:gd name="f20" fmla="val 489"/>
                  <a:gd name="f21" fmla="val 507"/>
                  <a:gd name="f22" fmla="val 546"/>
                  <a:gd name="f23" fmla="val 595"/>
                  <a:gd name="f24" fmla="val 617"/>
                  <a:gd name="f25" fmla="val 1191"/>
                  <a:gd name="f26" fmla="val 1129"/>
                  <a:gd name="f27" fmla="val 432"/>
                  <a:gd name="f28" fmla="val 1069"/>
                  <a:gd name="f29" fmla="val 447"/>
                  <a:gd name="f30" fmla="val 1021"/>
                  <a:gd name="f31" fmla="val 495"/>
                  <a:gd name="f32" fmla="val 1006"/>
                  <a:gd name="f33" fmla="val 555"/>
                  <a:gd name="f34" fmla="val 202"/>
                  <a:gd name="f35" fmla="val 187"/>
                  <a:gd name="f36" fmla="val 139"/>
                  <a:gd name="f37" fmla="val 79"/>
                  <a:gd name="f38" fmla="+- 0 0 -90"/>
                  <a:gd name="f39" fmla="*/ f3 1 1208"/>
                  <a:gd name="f40" fmla="*/ f4 1 634"/>
                  <a:gd name="f41" fmla="+- f7 0 f5"/>
                  <a:gd name="f42" fmla="+- f6 0 f5"/>
                  <a:gd name="f43" fmla="*/ f38 f0 1"/>
                  <a:gd name="f44" fmla="*/ f42 1 1208"/>
                  <a:gd name="f45" fmla="*/ f41 1 634"/>
                  <a:gd name="f46" fmla="*/ 1169 f42 1"/>
                  <a:gd name="f47" fmla="*/ 127 f41 1"/>
                  <a:gd name="f48" fmla="*/ 1081 f42 1"/>
                  <a:gd name="f49" fmla="*/ 39 f41 1"/>
                  <a:gd name="f50" fmla="*/ 1041 f42 1"/>
                  <a:gd name="f51" fmla="*/ 0 f41 1"/>
                  <a:gd name="f52" fmla="*/ 167 f42 1"/>
                  <a:gd name="f53" fmla="*/ 127 f42 1"/>
                  <a:gd name="f54" fmla="*/ 39 f42 1"/>
                  <a:gd name="f55" fmla="*/ 0 f42 1"/>
                  <a:gd name="f56" fmla="*/ 167 f41 1"/>
                  <a:gd name="f57" fmla="*/ 467 f41 1"/>
                  <a:gd name="f58" fmla="*/ 507 f41 1"/>
                  <a:gd name="f59" fmla="*/ 595 f41 1"/>
                  <a:gd name="f60" fmla="*/ 634 f41 1"/>
                  <a:gd name="f61" fmla="*/ 1208 f42 1"/>
                  <a:gd name="f62" fmla="*/ 1129 f42 1"/>
                  <a:gd name="f63" fmla="*/ 432 f41 1"/>
                  <a:gd name="f64" fmla="*/ 1006 f42 1"/>
                  <a:gd name="f65" fmla="*/ 555 f41 1"/>
                  <a:gd name="f66" fmla="*/ 202 f42 1"/>
                  <a:gd name="f67" fmla="*/ 79 f42 1"/>
                  <a:gd name="f68" fmla="*/ 202 f41 1"/>
                  <a:gd name="f69" fmla="*/ 79 f41 1"/>
                  <a:gd name="f70" fmla="*/ f43 1 f2"/>
                  <a:gd name="f71" fmla="*/ f46 1 1208"/>
                  <a:gd name="f72" fmla="*/ f47 1 634"/>
                  <a:gd name="f73" fmla="*/ f48 1 1208"/>
                  <a:gd name="f74" fmla="*/ f49 1 634"/>
                  <a:gd name="f75" fmla="*/ f50 1 1208"/>
                  <a:gd name="f76" fmla="*/ f51 1 634"/>
                  <a:gd name="f77" fmla="*/ f52 1 1208"/>
                  <a:gd name="f78" fmla="*/ f53 1 1208"/>
                  <a:gd name="f79" fmla="*/ f54 1 1208"/>
                  <a:gd name="f80" fmla="*/ f55 1 1208"/>
                  <a:gd name="f81" fmla="*/ f56 1 634"/>
                  <a:gd name="f82" fmla="*/ f57 1 634"/>
                  <a:gd name="f83" fmla="*/ f58 1 634"/>
                  <a:gd name="f84" fmla="*/ f59 1 634"/>
                  <a:gd name="f85" fmla="*/ f60 1 634"/>
                  <a:gd name="f86" fmla="*/ f61 1 1208"/>
                  <a:gd name="f87" fmla="*/ f62 1 1208"/>
                  <a:gd name="f88" fmla="*/ f63 1 634"/>
                  <a:gd name="f89" fmla="*/ f64 1 1208"/>
                  <a:gd name="f90" fmla="*/ f65 1 634"/>
                  <a:gd name="f91" fmla="*/ f66 1 1208"/>
                  <a:gd name="f92" fmla="*/ f67 1 1208"/>
                  <a:gd name="f93" fmla="*/ f68 1 634"/>
                  <a:gd name="f94" fmla="*/ f69 1 634"/>
                  <a:gd name="f95" fmla="*/ 0 1 f44"/>
                  <a:gd name="f96" fmla="*/ f6 1 f44"/>
                  <a:gd name="f97" fmla="*/ 0 1 f45"/>
                  <a:gd name="f98" fmla="*/ f7 1 f45"/>
                  <a:gd name="f99" fmla="+- f70 0 f1"/>
                  <a:gd name="f100" fmla="*/ f71 1 f44"/>
                  <a:gd name="f101" fmla="*/ f72 1 f45"/>
                  <a:gd name="f102" fmla="*/ f73 1 f44"/>
                  <a:gd name="f103" fmla="*/ f74 1 f45"/>
                  <a:gd name="f104" fmla="*/ f75 1 f44"/>
                  <a:gd name="f105" fmla="*/ f76 1 f45"/>
                  <a:gd name="f106" fmla="*/ f77 1 f44"/>
                  <a:gd name="f107" fmla="*/ f78 1 f44"/>
                  <a:gd name="f108" fmla="*/ f79 1 f44"/>
                  <a:gd name="f109" fmla="*/ f80 1 f44"/>
                  <a:gd name="f110" fmla="*/ f81 1 f45"/>
                  <a:gd name="f111" fmla="*/ f82 1 f45"/>
                  <a:gd name="f112" fmla="*/ f83 1 f45"/>
                  <a:gd name="f113" fmla="*/ f84 1 f45"/>
                  <a:gd name="f114" fmla="*/ f85 1 f45"/>
                  <a:gd name="f115" fmla="*/ f86 1 f44"/>
                  <a:gd name="f116" fmla="*/ f87 1 f44"/>
                  <a:gd name="f117" fmla="*/ f88 1 f45"/>
                  <a:gd name="f118" fmla="*/ f89 1 f44"/>
                  <a:gd name="f119" fmla="*/ f90 1 f45"/>
                  <a:gd name="f120" fmla="*/ f91 1 f44"/>
                  <a:gd name="f121" fmla="*/ f92 1 f44"/>
                  <a:gd name="f122" fmla="*/ f93 1 f45"/>
                  <a:gd name="f123" fmla="*/ f94 1 f45"/>
                  <a:gd name="f124" fmla="*/ f95 f39 1"/>
                  <a:gd name="f125" fmla="*/ f96 f39 1"/>
                  <a:gd name="f126" fmla="*/ f98 f40 1"/>
                  <a:gd name="f127" fmla="*/ f97 f40 1"/>
                  <a:gd name="f128" fmla="*/ f100 f39 1"/>
                  <a:gd name="f129" fmla="*/ f101 f40 1"/>
                  <a:gd name="f130" fmla="*/ f102 f39 1"/>
                  <a:gd name="f131" fmla="*/ f103 f40 1"/>
                  <a:gd name="f132" fmla="*/ f104 f39 1"/>
                  <a:gd name="f133" fmla="*/ f105 f40 1"/>
                  <a:gd name="f134" fmla="*/ f106 f39 1"/>
                  <a:gd name="f135" fmla="*/ f107 f39 1"/>
                  <a:gd name="f136" fmla="*/ f108 f39 1"/>
                  <a:gd name="f137" fmla="*/ f109 f39 1"/>
                  <a:gd name="f138" fmla="*/ f110 f40 1"/>
                  <a:gd name="f139" fmla="*/ f111 f40 1"/>
                  <a:gd name="f140" fmla="*/ f112 f40 1"/>
                  <a:gd name="f141" fmla="*/ f113 f40 1"/>
                  <a:gd name="f142" fmla="*/ f114 f40 1"/>
                  <a:gd name="f143" fmla="*/ f115 f39 1"/>
                  <a:gd name="f144" fmla="*/ f116 f39 1"/>
                  <a:gd name="f145" fmla="*/ f117 f40 1"/>
                  <a:gd name="f146" fmla="*/ f118 f39 1"/>
                  <a:gd name="f147" fmla="*/ f119 f40 1"/>
                  <a:gd name="f148" fmla="*/ f120 f39 1"/>
                  <a:gd name="f149" fmla="*/ f121 f39 1"/>
                  <a:gd name="f150" fmla="*/ f122 f40 1"/>
                  <a:gd name="f151" fmla="*/ f123 f4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99">
                    <a:pos x="f128" y="f129"/>
                  </a:cxn>
                  <a:cxn ang="f99">
                    <a:pos x="f130" y="f131"/>
                  </a:cxn>
                  <a:cxn ang="f99">
                    <a:pos x="f132" y="f133"/>
                  </a:cxn>
                  <a:cxn ang="f99">
                    <a:pos x="f134" y="f133"/>
                  </a:cxn>
                  <a:cxn ang="f99">
                    <a:pos x="f135" y="f131"/>
                  </a:cxn>
                  <a:cxn ang="f99">
                    <a:pos x="f136" y="f129"/>
                  </a:cxn>
                  <a:cxn ang="f99">
                    <a:pos x="f137" y="f138"/>
                  </a:cxn>
                  <a:cxn ang="f99">
                    <a:pos x="f137" y="f139"/>
                  </a:cxn>
                  <a:cxn ang="f99">
                    <a:pos x="f136" y="f140"/>
                  </a:cxn>
                  <a:cxn ang="f99">
                    <a:pos x="f135" y="f141"/>
                  </a:cxn>
                  <a:cxn ang="f99">
                    <a:pos x="f134" y="f142"/>
                  </a:cxn>
                  <a:cxn ang="f99">
                    <a:pos x="f132" y="f142"/>
                  </a:cxn>
                  <a:cxn ang="f99">
                    <a:pos x="f130" y="f141"/>
                  </a:cxn>
                  <a:cxn ang="f99">
                    <a:pos x="f128" y="f140"/>
                  </a:cxn>
                  <a:cxn ang="f99">
                    <a:pos x="f143" y="f139"/>
                  </a:cxn>
                  <a:cxn ang="f99">
                    <a:pos x="f143" y="f138"/>
                  </a:cxn>
                  <a:cxn ang="f99">
                    <a:pos x="f128" y="f129"/>
                  </a:cxn>
                  <a:cxn ang="f99">
                    <a:pos x="f144" y="f145"/>
                  </a:cxn>
                  <a:cxn ang="f99">
                    <a:pos x="f146" y="f147"/>
                  </a:cxn>
                  <a:cxn ang="f99">
                    <a:pos x="f148" y="f147"/>
                  </a:cxn>
                  <a:cxn ang="f99">
                    <a:pos x="f149" y="f145"/>
                  </a:cxn>
                  <a:cxn ang="f99">
                    <a:pos x="f149" y="f150"/>
                  </a:cxn>
                  <a:cxn ang="f99">
                    <a:pos x="f148" y="f151"/>
                  </a:cxn>
                  <a:cxn ang="f99">
                    <a:pos x="f146" y="f151"/>
                  </a:cxn>
                  <a:cxn ang="f99">
                    <a:pos x="f144" y="f150"/>
                  </a:cxn>
                  <a:cxn ang="f99">
                    <a:pos x="f144" y="f145"/>
                  </a:cxn>
                </a:cxnLst>
                <a:rect l="f124" t="f127" r="f125" b="f126"/>
                <a:pathLst>
                  <a:path w="1208" h="634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cubicBezTo>
                      <a:pt x="f11" y="f14"/>
                      <a:pt x="f15" y="f5"/>
                      <a:pt x="f16" y="f5"/>
                    </a:cubicBezTo>
                    <a:cubicBezTo>
                      <a:pt x="f17" y="f5"/>
                      <a:pt x="f17" y="f5"/>
                      <a:pt x="f17" y="f5"/>
                    </a:cubicBezTo>
                    <a:cubicBezTo>
                      <a:pt x="f18" y="f5"/>
                      <a:pt x="f9" y="f14"/>
                      <a:pt x="f9" y="f13"/>
                    </a:cubicBezTo>
                    <a:cubicBezTo>
                      <a:pt x="f9" y="f12"/>
                      <a:pt x="f12" y="f9"/>
                      <a:pt x="f13" y="f9"/>
                    </a:cubicBezTo>
                    <a:cubicBezTo>
                      <a:pt x="f14" y="f9"/>
                      <a:pt x="f5" y="f18"/>
                      <a:pt x="f5" y="f17"/>
                    </a:cubicBezTo>
                    <a:cubicBezTo>
                      <a:pt x="f5" y="f19"/>
                      <a:pt x="f5" y="f19"/>
                      <a:pt x="f5" y="f19"/>
                    </a:cubicBezTo>
                    <a:cubicBezTo>
                      <a:pt x="f5" y="f20"/>
                      <a:pt x="f14" y="f21"/>
                      <a:pt x="f13" y="f21"/>
                    </a:cubicBezTo>
                    <a:cubicBezTo>
                      <a:pt x="f12" y="f21"/>
                      <a:pt x="f9" y="f22"/>
                      <a:pt x="f9" y="f23"/>
                    </a:cubicBezTo>
                    <a:cubicBezTo>
                      <a:pt x="f9" y="f24"/>
                      <a:pt x="f18" y="f7"/>
                      <a:pt x="f17" y="f7"/>
                    </a:cubicBezTo>
                    <a:cubicBezTo>
                      <a:pt x="f16" y="f7"/>
                      <a:pt x="f16" y="f7"/>
                      <a:pt x="f16" y="f7"/>
                    </a:cubicBezTo>
                    <a:cubicBezTo>
                      <a:pt x="f15" y="f7"/>
                      <a:pt x="f11" y="f24"/>
                      <a:pt x="f11" y="f23"/>
                    </a:cubicBezTo>
                    <a:cubicBezTo>
                      <a:pt x="f11" y="f22"/>
                      <a:pt x="f10" y="f21"/>
                      <a:pt x="f8" y="f21"/>
                    </a:cubicBezTo>
                    <a:cubicBezTo>
                      <a:pt x="f25" y="f21"/>
                      <a:pt x="f6" y="f20"/>
                      <a:pt x="f6" y="f19"/>
                    </a:cubicBezTo>
                    <a:cubicBezTo>
                      <a:pt x="f6" y="f17"/>
                      <a:pt x="f6" y="f17"/>
                      <a:pt x="f6" y="f17"/>
                    </a:cubicBezTo>
                    <a:cubicBezTo>
                      <a:pt x="f6" y="f18"/>
                      <a:pt x="f25" y="f9"/>
                      <a:pt x="f8" y="f9"/>
                    </a:cubicBezTo>
                    <a:close/>
                    <a:moveTo>
                      <a:pt x="f26" y="f27"/>
                    </a:moveTo>
                    <a:cubicBezTo>
                      <a:pt x="f28" y="f29"/>
                      <a:pt x="f30" y="f31"/>
                      <a:pt x="f32" y="f33"/>
                    </a:cubicBezTo>
                    <a:cubicBezTo>
                      <a:pt x="f34" y="f33"/>
                      <a:pt x="f34" y="f33"/>
                      <a:pt x="f34" y="f33"/>
                    </a:cubicBezTo>
                    <a:cubicBezTo>
                      <a:pt x="f35" y="f31"/>
                      <a:pt x="f36" y="f29"/>
                      <a:pt x="f37" y="f27"/>
                    </a:cubicBezTo>
                    <a:cubicBezTo>
                      <a:pt x="f37" y="f34"/>
                      <a:pt x="f37" y="f34"/>
                      <a:pt x="f37" y="f34"/>
                    </a:cubicBezTo>
                    <a:cubicBezTo>
                      <a:pt x="f36" y="f35"/>
                      <a:pt x="f35" y="f36"/>
                      <a:pt x="f34" y="f37"/>
                    </a:cubicBezTo>
                    <a:cubicBezTo>
                      <a:pt x="f32" y="f37"/>
                      <a:pt x="f32" y="f37"/>
                      <a:pt x="f32" y="f37"/>
                    </a:cubicBezTo>
                    <a:cubicBezTo>
                      <a:pt x="f30" y="f36"/>
                      <a:pt x="f28" y="f35"/>
                      <a:pt x="f26" y="f34"/>
                    </a:cubicBezTo>
                    <a:cubicBezTo>
                      <a:pt x="f26" y="f27"/>
                      <a:pt x="f26" y="f27"/>
                      <a:pt x="f26" y="f27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611F55DF-5DDF-EDE5-7CB0-BC9E5BFE77CE}"/>
                  </a:ext>
                </a:extLst>
              </p:cNvPr>
              <p:cNvSpPr/>
              <p:nvPr/>
            </p:nvSpPr>
            <p:spPr>
              <a:xfrm>
                <a:off x="2245857" y="2002124"/>
                <a:ext cx="21360" cy="5575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39"/>
                  <a:gd name="f7" fmla="val 364"/>
                  <a:gd name="f8" fmla="val 99"/>
                  <a:gd name="f9" fmla="val 39"/>
                  <a:gd name="f10" fmla="val 18"/>
                  <a:gd name="f11" fmla="val 40"/>
                  <a:gd name="f12" fmla="val 62"/>
                  <a:gd name="f13" fmla="val 79"/>
                  <a:gd name="f14" fmla="val 59"/>
                  <a:gd name="f15" fmla="val 324"/>
                  <a:gd name="f16" fmla="val 346"/>
                  <a:gd name="f17" fmla="val 77"/>
                  <a:gd name="f18" fmla="val 121"/>
                  <a:gd name="f19" fmla="+- 0 0 -90"/>
                  <a:gd name="f20" fmla="*/ f3 1 139"/>
                  <a:gd name="f21" fmla="*/ f4 1 364"/>
                  <a:gd name="f22" fmla="+- f7 0 f5"/>
                  <a:gd name="f23" fmla="+- f6 0 f5"/>
                  <a:gd name="f24" fmla="*/ f19 f0 1"/>
                  <a:gd name="f25" fmla="*/ f23 1 139"/>
                  <a:gd name="f26" fmla="*/ f22 1 364"/>
                  <a:gd name="f27" fmla="*/ 99 f23 1"/>
                  <a:gd name="f28" fmla="*/ 0 f22 1"/>
                  <a:gd name="f29" fmla="*/ 39 f23 1"/>
                  <a:gd name="f30" fmla="*/ 0 f23 1"/>
                  <a:gd name="f31" fmla="*/ 40 f22 1"/>
                  <a:gd name="f32" fmla="*/ 79 f22 1"/>
                  <a:gd name="f33" fmla="*/ 59 f23 1"/>
                  <a:gd name="f34" fmla="*/ 324 f22 1"/>
                  <a:gd name="f35" fmla="*/ 364 f22 1"/>
                  <a:gd name="f36" fmla="*/ 139 f23 1"/>
                  <a:gd name="f37" fmla="*/ f24 1 f2"/>
                  <a:gd name="f38" fmla="*/ f27 1 139"/>
                  <a:gd name="f39" fmla="*/ f28 1 364"/>
                  <a:gd name="f40" fmla="*/ f29 1 139"/>
                  <a:gd name="f41" fmla="*/ f30 1 139"/>
                  <a:gd name="f42" fmla="*/ f31 1 364"/>
                  <a:gd name="f43" fmla="*/ f32 1 364"/>
                  <a:gd name="f44" fmla="*/ f33 1 139"/>
                  <a:gd name="f45" fmla="*/ f34 1 364"/>
                  <a:gd name="f46" fmla="*/ f35 1 364"/>
                  <a:gd name="f47" fmla="*/ f36 1 139"/>
                  <a:gd name="f48" fmla="*/ 0 1 f25"/>
                  <a:gd name="f49" fmla="*/ f6 1 f25"/>
                  <a:gd name="f50" fmla="*/ 0 1 f26"/>
                  <a:gd name="f51" fmla="*/ f7 1 f26"/>
                  <a:gd name="f52" fmla="+- f37 0 f1"/>
                  <a:gd name="f53" fmla="*/ f38 1 f25"/>
                  <a:gd name="f54" fmla="*/ f39 1 f26"/>
                  <a:gd name="f55" fmla="*/ f40 1 f25"/>
                  <a:gd name="f56" fmla="*/ f41 1 f25"/>
                  <a:gd name="f57" fmla="*/ f42 1 f26"/>
                  <a:gd name="f58" fmla="*/ f43 1 f26"/>
                  <a:gd name="f59" fmla="*/ f44 1 f25"/>
                  <a:gd name="f60" fmla="*/ f45 1 f26"/>
                  <a:gd name="f61" fmla="*/ f46 1 f26"/>
                  <a:gd name="f62" fmla="*/ f47 1 f25"/>
                  <a:gd name="f63" fmla="*/ f48 f20 1"/>
                  <a:gd name="f64" fmla="*/ f49 f20 1"/>
                  <a:gd name="f65" fmla="*/ f51 f21 1"/>
                  <a:gd name="f66" fmla="*/ f50 f21 1"/>
                  <a:gd name="f67" fmla="*/ f53 f20 1"/>
                  <a:gd name="f68" fmla="*/ f54 f21 1"/>
                  <a:gd name="f69" fmla="*/ f55 f20 1"/>
                  <a:gd name="f70" fmla="*/ f56 f20 1"/>
                  <a:gd name="f71" fmla="*/ f57 f21 1"/>
                  <a:gd name="f72" fmla="*/ f58 f21 1"/>
                  <a:gd name="f73" fmla="*/ f59 f20 1"/>
                  <a:gd name="f74" fmla="*/ f60 f21 1"/>
                  <a:gd name="f75" fmla="*/ f61 f21 1"/>
                  <a:gd name="f76" fmla="*/ f62 f2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67" y="f68"/>
                  </a:cxn>
                  <a:cxn ang="f52">
                    <a:pos x="f69" y="f68"/>
                  </a:cxn>
                  <a:cxn ang="f52">
                    <a:pos x="f70" y="f71"/>
                  </a:cxn>
                  <a:cxn ang="f52">
                    <a:pos x="f69" y="f72"/>
                  </a:cxn>
                  <a:cxn ang="f52">
                    <a:pos x="f73" y="f72"/>
                  </a:cxn>
                  <a:cxn ang="f52">
                    <a:pos x="f73" y="f74"/>
                  </a:cxn>
                  <a:cxn ang="f52">
                    <a:pos x="f67" y="f75"/>
                  </a:cxn>
                  <a:cxn ang="f52">
                    <a:pos x="f76" y="f74"/>
                  </a:cxn>
                  <a:cxn ang="f52">
                    <a:pos x="f76" y="f71"/>
                  </a:cxn>
                  <a:cxn ang="f52">
                    <a:pos x="f67" y="f68"/>
                  </a:cxn>
                </a:cxnLst>
                <a:rect l="f63" t="f66" r="f64" b="f65"/>
                <a:pathLst>
                  <a:path w="139" h="364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11"/>
                    </a:cubicBezTo>
                    <a:cubicBezTo>
                      <a:pt x="f5" y="f12"/>
                      <a:pt x="f10" y="f13"/>
                      <a:pt x="f9" y="f13"/>
                    </a:cubicBezTo>
                    <a:cubicBezTo>
                      <a:pt x="f14" y="f13"/>
                      <a:pt x="f14" y="f13"/>
                      <a:pt x="f14" y="f13"/>
                    </a:cubicBezTo>
                    <a:cubicBezTo>
                      <a:pt x="f14" y="f15"/>
                      <a:pt x="f14" y="f15"/>
                      <a:pt x="f14" y="f15"/>
                    </a:cubicBezTo>
                    <a:cubicBezTo>
                      <a:pt x="f14" y="f16"/>
                      <a:pt x="f17" y="f7"/>
                      <a:pt x="f8" y="f7"/>
                    </a:cubicBezTo>
                    <a:cubicBezTo>
                      <a:pt x="f18" y="f7"/>
                      <a:pt x="f6" y="f16"/>
                      <a:pt x="f6" y="f15"/>
                    </a:cubicBezTo>
                    <a:cubicBezTo>
                      <a:pt x="f6" y="f11"/>
                      <a:pt x="f6" y="f11"/>
                      <a:pt x="f6" y="f11"/>
                    </a:cubicBezTo>
                    <a:cubicBezTo>
                      <a:pt x="f6" y="f10"/>
                      <a:pt x="f18" y="f5"/>
                      <a:pt x="f8" y="f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5A2002F0-D7AF-F93B-9FBA-7EF036CB6B0A}"/>
                  </a:ext>
                </a:extLst>
              </p:cNvPr>
              <p:cNvSpPr/>
              <p:nvPr/>
            </p:nvSpPr>
            <p:spPr>
              <a:xfrm>
                <a:off x="2281281" y="2002124"/>
                <a:ext cx="40123" cy="5575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62"/>
                  <a:gd name="f7" fmla="val 364"/>
                  <a:gd name="f8" fmla="val 222"/>
                  <a:gd name="f9" fmla="val 40"/>
                  <a:gd name="f10" fmla="val 18"/>
                  <a:gd name="f11" fmla="val 324"/>
                  <a:gd name="f12" fmla="val 346"/>
                  <a:gd name="f13" fmla="val 244"/>
                  <a:gd name="f14" fmla="val 183"/>
                  <a:gd name="f15" fmla="val 285"/>
                  <a:gd name="f16" fmla="val 80"/>
                  <a:gd name="f17" fmla="val 79"/>
                  <a:gd name="f18" fmla="+- 0 0 -90"/>
                  <a:gd name="f19" fmla="*/ f3 1 262"/>
                  <a:gd name="f20" fmla="*/ f4 1 364"/>
                  <a:gd name="f21" fmla="+- f7 0 f5"/>
                  <a:gd name="f22" fmla="+- f6 0 f5"/>
                  <a:gd name="f23" fmla="*/ f18 f0 1"/>
                  <a:gd name="f24" fmla="*/ f22 1 262"/>
                  <a:gd name="f25" fmla="*/ f21 1 364"/>
                  <a:gd name="f26" fmla="*/ 222 f22 1"/>
                  <a:gd name="f27" fmla="*/ 0 f21 1"/>
                  <a:gd name="f28" fmla="*/ 40 f22 1"/>
                  <a:gd name="f29" fmla="*/ 0 f22 1"/>
                  <a:gd name="f30" fmla="*/ 40 f21 1"/>
                  <a:gd name="f31" fmla="*/ 324 f21 1"/>
                  <a:gd name="f32" fmla="*/ 364 f21 1"/>
                  <a:gd name="f33" fmla="*/ 262 f22 1"/>
                  <a:gd name="f34" fmla="*/ 183 f22 1"/>
                  <a:gd name="f35" fmla="*/ 285 f21 1"/>
                  <a:gd name="f36" fmla="*/ 80 f22 1"/>
                  <a:gd name="f37" fmla="*/ 79 f21 1"/>
                  <a:gd name="f38" fmla="*/ f23 1 f2"/>
                  <a:gd name="f39" fmla="*/ f26 1 262"/>
                  <a:gd name="f40" fmla="*/ f27 1 364"/>
                  <a:gd name="f41" fmla="*/ f28 1 262"/>
                  <a:gd name="f42" fmla="*/ f29 1 262"/>
                  <a:gd name="f43" fmla="*/ f30 1 364"/>
                  <a:gd name="f44" fmla="*/ f31 1 364"/>
                  <a:gd name="f45" fmla="*/ f32 1 364"/>
                  <a:gd name="f46" fmla="*/ f33 1 262"/>
                  <a:gd name="f47" fmla="*/ f34 1 262"/>
                  <a:gd name="f48" fmla="*/ f35 1 364"/>
                  <a:gd name="f49" fmla="*/ f36 1 262"/>
                  <a:gd name="f50" fmla="*/ f37 1 364"/>
                  <a:gd name="f51" fmla="*/ 0 1 f24"/>
                  <a:gd name="f52" fmla="*/ f6 1 f24"/>
                  <a:gd name="f53" fmla="*/ 0 1 f25"/>
                  <a:gd name="f54" fmla="*/ f7 1 f25"/>
                  <a:gd name="f55" fmla="+- f38 0 f1"/>
                  <a:gd name="f56" fmla="*/ f39 1 f24"/>
                  <a:gd name="f57" fmla="*/ f40 1 f25"/>
                  <a:gd name="f58" fmla="*/ f41 1 f24"/>
                  <a:gd name="f59" fmla="*/ f42 1 f24"/>
                  <a:gd name="f60" fmla="*/ f43 1 f25"/>
                  <a:gd name="f61" fmla="*/ f44 1 f25"/>
                  <a:gd name="f62" fmla="*/ f45 1 f25"/>
                  <a:gd name="f63" fmla="*/ f46 1 f24"/>
                  <a:gd name="f64" fmla="*/ f47 1 f24"/>
                  <a:gd name="f65" fmla="*/ f48 1 f25"/>
                  <a:gd name="f66" fmla="*/ f49 1 f24"/>
                  <a:gd name="f67" fmla="*/ f50 1 f25"/>
                  <a:gd name="f68" fmla="*/ f51 f19 1"/>
                  <a:gd name="f69" fmla="*/ f52 f19 1"/>
                  <a:gd name="f70" fmla="*/ f54 f20 1"/>
                  <a:gd name="f71" fmla="*/ f53 f20 1"/>
                  <a:gd name="f72" fmla="*/ f56 f19 1"/>
                  <a:gd name="f73" fmla="*/ f57 f20 1"/>
                  <a:gd name="f74" fmla="*/ f58 f19 1"/>
                  <a:gd name="f75" fmla="*/ f59 f19 1"/>
                  <a:gd name="f76" fmla="*/ f60 f20 1"/>
                  <a:gd name="f77" fmla="*/ f61 f20 1"/>
                  <a:gd name="f78" fmla="*/ f62 f20 1"/>
                  <a:gd name="f79" fmla="*/ f63 f19 1"/>
                  <a:gd name="f80" fmla="*/ f64 f19 1"/>
                  <a:gd name="f81" fmla="*/ f65 f20 1"/>
                  <a:gd name="f82" fmla="*/ f66 f19 1"/>
                  <a:gd name="f83" fmla="*/ f67 f2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5">
                    <a:pos x="f72" y="f73"/>
                  </a:cxn>
                  <a:cxn ang="f55">
                    <a:pos x="f74" y="f73"/>
                  </a:cxn>
                  <a:cxn ang="f55">
                    <a:pos x="f75" y="f76"/>
                  </a:cxn>
                  <a:cxn ang="f55">
                    <a:pos x="f75" y="f77"/>
                  </a:cxn>
                  <a:cxn ang="f55">
                    <a:pos x="f74" y="f78"/>
                  </a:cxn>
                  <a:cxn ang="f55">
                    <a:pos x="f72" y="f78"/>
                  </a:cxn>
                  <a:cxn ang="f55">
                    <a:pos x="f79" y="f77"/>
                  </a:cxn>
                  <a:cxn ang="f55">
                    <a:pos x="f79" y="f76"/>
                  </a:cxn>
                  <a:cxn ang="f55">
                    <a:pos x="f72" y="f73"/>
                  </a:cxn>
                  <a:cxn ang="f55">
                    <a:pos x="f80" y="f81"/>
                  </a:cxn>
                  <a:cxn ang="f55">
                    <a:pos x="f82" y="f81"/>
                  </a:cxn>
                  <a:cxn ang="f55">
                    <a:pos x="f82" y="f83"/>
                  </a:cxn>
                  <a:cxn ang="f55">
                    <a:pos x="f80" y="f83"/>
                  </a:cxn>
                  <a:cxn ang="f55">
                    <a:pos x="f80" y="f81"/>
                  </a:cxn>
                </a:cxnLst>
                <a:rect l="f68" t="f71" r="f69" b="f70"/>
                <a:pathLst>
                  <a:path w="262" h="364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9"/>
                    </a:cubicBezTo>
                    <a:cubicBezTo>
                      <a:pt x="f5" y="f11"/>
                      <a:pt x="f5" y="f11"/>
                      <a:pt x="f5" y="f11"/>
                    </a:cubicBezTo>
                    <a:cubicBezTo>
                      <a:pt x="f5" y="f12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3" y="f7"/>
                      <a:pt x="f6" y="f12"/>
                      <a:pt x="f6" y="f11"/>
                    </a:cubicBezTo>
                    <a:cubicBezTo>
                      <a:pt x="f6" y="f9"/>
                      <a:pt x="f6" y="f9"/>
                      <a:pt x="f6" y="f9"/>
                    </a:cubicBezTo>
                    <a:cubicBezTo>
                      <a:pt x="f6" y="f10"/>
                      <a:pt x="f13" y="f5"/>
                      <a:pt x="f8" y="f5"/>
                    </a:cubicBezTo>
                    <a:close/>
                    <a:moveTo>
                      <a:pt x="f14" y="f15"/>
                    </a:moveTo>
                    <a:cubicBezTo>
                      <a:pt x="f16" y="f15"/>
                      <a:pt x="f16" y="f15"/>
                      <a:pt x="f16" y="f15"/>
                    </a:cubicBezTo>
                    <a:cubicBezTo>
                      <a:pt x="f16" y="f17"/>
                      <a:pt x="f16" y="f17"/>
                      <a:pt x="f16" y="f17"/>
                    </a:cubicBezTo>
                    <a:cubicBezTo>
                      <a:pt x="f14" y="f17"/>
                      <a:pt x="f14" y="f17"/>
                      <a:pt x="f14" y="f17"/>
                    </a:cubicBezTo>
                    <a:lnTo>
                      <a:pt x="f14" y="f1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</p:grpSp>
      </p:grpSp>
      <p:sp>
        <p:nvSpPr>
          <p:cNvPr id="13" name="Rectangle 145">
            <a:extLst>
              <a:ext uri="{FF2B5EF4-FFF2-40B4-BE49-F238E27FC236}">
                <a16:creationId xmlns:a16="http://schemas.microsoft.com/office/drawing/2014/main" id="{01E8797E-E2F9-048B-CD2E-638FBBFE6AD5}"/>
              </a:ext>
            </a:extLst>
          </p:cNvPr>
          <p:cNvSpPr/>
          <p:nvPr/>
        </p:nvSpPr>
        <p:spPr>
          <a:xfrm>
            <a:off x="7927509" y="2110910"/>
            <a:ext cx="3312642" cy="2133505"/>
          </a:xfrm>
          <a:prstGeom prst="rect">
            <a:avLst/>
          </a:prstGeom>
          <a:gradFill>
            <a:gsLst>
              <a:gs pos="0">
                <a:srgbClr val="939CAB"/>
              </a:gs>
              <a:gs pos="100000">
                <a:srgbClr val="667181">
                  <a:alpha val="0"/>
                </a:srgbClr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grpSp>
        <p:nvGrpSpPr>
          <p:cNvPr id="14" name="Group 146">
            <a:extLst>
              <a:ext uri="{FF2B5EF4-FFF2-40B4-BE49-F238E27FC236}">
                <a16:creationId xmlns:a16="http://schemas.microsoft.com/office/drawing/2014/main" id="{66C531F9-FEB1-5E07-2099-1C7EA7C90246}"/>
              </a:ext>
            </a:extLst>
          </p:cNvPr>
          <p:cNvGrpSpPr/>
          <p:nvPr/>
        </p:nvGrpSpPr>
        <p:grpSpPr>
          <a:xfrm>
            <a:off x="9259616" y="1707632"/>
            <a:ext cx="648492" cy="648492"/>
            <a:chOff x="9259616" y="1707632"/>
            <a:chExt cx="648492" cy="648492"/>
          </a:xfrm>
        </p:grpSpPr>
        <p:sp>
          <p:nvSpPr>
            <p:cNvPr id="15" name="Oval 147">
              <a:extLst>
                <a:ext uri="{FF2B5EF4-FFF2-40B4-BE49-F238E27FC236}">
                  <a16:creationId xmlns:a16="http://schemas.microsoft.com/office/drawing/2014/main" id="{C2C2CA7C-E950-0FC2-B99E-FF67707A886E}"/>
                </a:ext>
              </a:extLst>
            </p:cNvPr>
            <p:cNvSpPr/>
            <p:nvPr/>
          </p:nvSpPr>
          <p:spPr>
            <a:xfrm>
              <a:off x="9259616" y="1707632"/>
              <a:ext cx="648492" cy="648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BABABA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grpSp>
          <p:nvGrpSpPr>
            <p:cNvPr id="16" name="Group 148">
              <a:extLst>
                <a:ext uri="{FF2B5EF4-FFF2-40B4-BE49-F238E27FC236}">
                  <a16:creationId xmlns:a16="http://schemas.microsoft.com/office/drawing/2014/main" id="{7775461A-C8F0-CF7E-66F3-8C86119F1D53}"/>
                </a:ext>
              </a:extLst>
            </p:cNvPr>
            <p:cNvGrpSpPr/>
            <p:nvPr/>
          </p:nvGrpSpPr>
          <p:grpSpPr>
            <a:xfrm>
              <a:off x="9413464" y="1950863"/>
              <a:ext cx="340787" cy="162022"/>
              <a:chOff x="9413464" y="1950863"/>
              <a:chExt cx="340787" cy="162022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D6240E13-7BB5-8B53-677D-2FBFA02DB6C3}"/>
                  </a:ext>
                </a:extLst>
              </p:cNvPr>
              <p:cNvSpPr/>
              <p:nvPr/>
            </p:nvSpPr>
            <p:spPr>
              <a:xfrm>
                <a:off x="9413464" y="1950863"/>
                <a:ext cx="340787" cy="16202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8"/>
                  <a:gd name="f7" fmla="val 970"/>
                  <a:gd name="f8" fmla="val 1831"/>
                  <a:gd name="f9" fmla="val 1711"/>
                  <a:gd name="f10" fmla="val 1613"/>
                  <a:gd name="f11" fmla="val 97"/>
                  <a:gd name="f12" fmla="val 217"/>
                  <a:gd name="f13" fmla="val 261"/>
                  <a:gd name="f14" fmla="val 1626"/>
                  <a:gd name="f15" fmla="val 302"/>
                  <a:gd name="f16" fmla="val 1648"/>
                  <a:gd name="f17" fmla="val 336"/>
                  <a:gd name="f18" fmla="val 1413"/>
                  <a:gd name="f19" fmla="val 571"/>
                  <a:gd name="f20" fmla="val 1379"/>
                  <a:gd name="f21" fmla="val 548"/>
                  <a:gd name="f22" fmla="val 1339"/>
                  <a:gd name="f23" fmla="val 535"/>
                  <a:gd name="f24" fmla="val 1295"/>
                  <a:gd name="f25" fmla="val 1250"/>
                  <a:gd name="f26" fmla="val 1207"/>
                  <a:gd name="f27" fmla="val 549"/>
                  <a:gd name="f28" fmla="val 1173"/>
                  <a:gd name="f29" fmla="val 573"/>
                  <a:gd name="f30" fmla="val 935"/>
                  <a:gd name="f31" fmla="val 958"/>
                  <a:gd name="f32" fmla="val 971"/>
                  <a:gd name="f33" fmla="val 873"/>
                  <a:gd name="f34" fmla="val 753"/>
                  <a:gd name="f35" fmla="val 633"/>
                  <a:gd name="f36" fmla="val 536"/>
                  <a:gd name="f37" fmla="val 98"/>
                  <a:gd name="f38" fmla="val 337"/>
                  <a:gd name="f39" fmla="val 435"/>
                  <a:gd name="f40" fmla="val 709"/>
                  <a:gd name="f41" fmla="val 422"/>
                  <a:gd name="f42" fmla="val 668"/>
                  <a:gd name="f43" fmla="val 400"/>
                  <a:gd name="f44" fmla="val 634"/>
                  <a:gd name="f45" fmla="val 635"/>
                  <a:gd name="f46" fmla="val 399"/>
                  <a:gd name="f47" fmla="val 669"/>
                  <a:gd name="f48" fmla="val 797"/>
                  <a:gd name="f49" fmla="val 838"/>
                  <a:gd name="f50" fmla="val 872"/>
                  <a:gd name="f51" fmla="val 1110"/>
                  <a:gd name="f52" fmla="val 638"/>
                  <a:gd name="f53" fmla="val 1090"/>
                  <a:gd name="f54" fmla="val 671"/>
                  <a:gd name="f55" fmla="val 1077"/>
                  <a:gd name="f56" fmla="val 711"/>
                  <a:gd name="f57" fmla="val 1175"/>
                  <a:gd name="f58" fmla="val 1415"/>
                  <a:gd name="f59" fmla="val 1512"/>
                  <a:gd name="f60" fmla="val 1499"/>
                  <a:gd name="f61" fmla="val 1477"/>
                  <a:gd name="f62" fmla="val 1712"/>
                  <a:gd name="f63" fmla="val 1746"/>
                  <a:gd name="f64" fmla="val 1787"/>
                  <a:gd name="f65" fmla="val 1950"/>
                  <a:gd name="f66" fmla="val 880"/>
                  <a:gd name="f67" fmla="val 147"/>
                  <a:gd name="f68" fmla="val 90"/>
                  <a:gd name="f69" fmla="val 823"/>
                  <a:gd name="f70" fmla="val 682"/>
                  <a:gd name="f71" fmla="val 625"/>
                  <a:gd name="f72" fmla="val 288"/>
                  <a:gd name="f73" fmla="val 345"/>
                  <a:gd name="f74" fmla="val 683"/>
                  <a:gd name="f75" fmla="val 626"/>
                  <a:gd name="f76" fmla="val 881"/>
                  <a:gd name="f77" fmla="val 1225"/>
                  <a:gd name="f78" fmla="val 1167"/>
                  <a:gd name="f79" fmla="val 1365"/>
                  <a:gd name="f80" fmla="val 1422"/>
                  <a:gd name="f81" fmla="val 1760"/>
                  <a:gd name="f82" fmla="val 1703"/>
                  <a:gd name="f83" fmla="val 1901"/>
                  <a:gd name="f84" fmla="val 1958"/>
                  <a:gd name="f85" fmla="+- 0 0 -90"/>
                  <a:gd name="f86" fmla="*/ f3 1 2048"/>
                  <a:gd name="f87" fmla="*/ f4 1 970"/>
                  <a:gd name="f88" fmla="+- f7 0 f5"/>
                  <a:gd name="f89" fmla="+- f6 0 f5"/>
                  <a:gd name="f90" fmla="*/ f85 f0 1"/>
                  <a:gd name="f91" fmla="*/ f89 1 2048"/>
                  <a:gd name="f92" fmla="*/ f88 1 970"/>
                  <a:gd name="f93" fmla="*/ 1831 f89 1"/>
                  <a:gd name="f94" fmla="*/ 0 f88 1"/>
                  <a:gd name="f95" fmla="*/ 1613 f89 1"/>
                  <a:gd name="f96" fmla="*/ 217 f88 1"/>
                  <a:gd name="f97" fmla="*/ 1648 f89 1"/>
                  <a:gd name="f98" fmla="*/ 336 f88 1"/>
                  <a:gd name="f99" fmla="*/ 1413 f89 1"/>
                  <a:gd name="f100" fmla="*/ 571 f88 1"/>
                  <a:gd name="f101" fmla="*/ 1295 f89 1"/>
                  <a:gd name="f102" fmla="*/ 535 f88 1"/>
                  <a:gd name="f103" fmla="*/ 1173 f89 1"/>
                  <a:gd name="f104" fmla="*/ 573 f88 1"/>
                  <a:gd name="f105" fmla="*/ 935 f89 1"/>
                  <a:gd name="f106" fmla="*/ 971 f89 1"/>
                  <a:gd name="f107" fmla="*/ 753 f89 1"/>
                  <a:gd name="f108" fmla="*/ 536 f89 1"/>
                  <a:gd name="f109" fmla="*/ 571 f89 1"/>
                  <a:gd name="f110" fmla="*/ 336 f89 1"/>
                  <a:gd name="f111" fmla="*/ 217 f89 1"/>
                  <a:gd name="f112" fmla="*/ 0 f89 1"/>
                  <a:gd name="f113" fmla="*/ 753 f88 1"/>
                  <a:gd name="f114" fmla="*/ 970 f88 1"/>
                  <a:gd name="f115" fmla="*/ 435 f89 1"/>
                  <a:gd name="f116" fmla="*/ 400 f89 1"/>
                  <a:gd name="f117" fmla="*/ 634 f88 1"/>
                  <a:gd name="f118" fmla="*/ 635 f89 1"/>
                  <a:gd name="f119" fmla="*/ 399 f88 1"/>
                  <a:gd name="f120" fmla="*/ 435 f88 1"/>
                  <a:gd name="f121" fmla="*/ 872 f89 1"/>
                  <a:gd name="f122" fmla="*/ 1110 f89 1"/>
                  <a:gd name="f123" fmla="*/ 638 f88 1"/>
                  <a:gd name="f124" fmla="*/ 1077 f89 1"/>
                  <a:gd name="f125" fmla="*/ 1512 f89 1"/>
                  <a:gd name="f126" fmla="*/ 1477 f89 1"/>
                  <a:gd name="f127" fmla="*/ 1712 f89 1"/>
                  <a:gd name="f128" fmla="*/ 2048 f89 1"/>
                  <a:gd name="f129" fmla="*/ 880 f88 1"/>
                  <a:gd name="f130" fmla="*/ 90 f89 1"/>
                  <a:gd name="f131" fmla="*/ 625 f88 1"/>
                  <a:gd name="f132" fmla="*/ 345 f89 1"/>
                  <a:gd name="f133" fmla="*/ 345 f88 1"/>
                  <a:gd name="f134" fmla="*/ 626 f89 1"/>
                  <a:gd name="f135" fmla="*/ 90 f88 1"/>
                  <a:gd name="f136" fmla="*/ 881 f89 1"/>
                  <a:gd name="f137" fmla="*/ 1167 f89 1"/>
                  <a:gd name="f138" fmla="*/ 1422 f89 1"/>
                  <a:gd name="f139" fmla="*/ 1703 f89 1"/>
                  <a:gd name="f140" fmla="*/ 1958 f89 1"/>
                  <a:gd name="f141" fmla="*/ f90 1 f2"/>
                  <a:gd name="f142" fmla="*/ f93 1 2048"/>
                  <a:gd name="f143" fmla="*/ f94 1 970"/>
                  <a:gd name="f144" fmla="*/ f95 1 2048"/>
                  <a:gd name="f145" fmla="*/ f96 1 970"/>
                  <a:gd name="f146" fmla="*/ f97 1 2048"/>
                  <a:gd name="f147" fmla="*/ f98 1 970"/>
                  <a:gd name="f148" fmla="*/ f99 1 2048"/>
                  <a:gd name="f149" fmla="*/ f100 1 970"/>
                  <a:gd name="f150" fmla="*/ f101 1 2048"/>
                  <a:gd name="f151" fmla="*/ f102 1 970"/>
                  <a:gd name="f152" fmla="*/ f103 1 2048"/>
                  <a:gd name="f153" fmla="*/ f104 1 970"/>
                  <a:gd name="f154" fmla="*/ f105 1 2048"/>
                  <a:gd name="f155" fmla="*/ f106 1 2048"/>
                  <a:gd name="f156" fmla="*/ f107 1 2048"/>
                  <a:gd name="f157" fmla="*/ f108 1 2048"/>
                  <a:gd name="f158" fmla="*/ f109 1 2048"/>
                  <a:gd name="f159" fmla="*/ f110 1 2048"/>
                  <a:gd name="f160" fmla="*/ f111 1 2048"/>
                  <a:gd name="f161" fmla="*/ f112 1 2048"/>
                  <a:gd name="f162" fmla="*/ f113 1 970"/>
                  <a:gd name="f163" fmla="*/ f114 1 970"/>
                  <a:gd name="f164" fmla="*/ f115 1 2048"/>
                  <a:gd name="f165" fmla="*/ f116 1 2048"/>
                  <a:gd name="f166" fmla="*/ f117 1 970"/>
                  <a:gd name="f167" fmla="*/ f118 1 2048"/>
                  <a:gd name="f168" fmla="*/ f119 1 970"/>
                  <a:gd name="f169" fmla="*/ f120 1 970"/>
                  <a:gd name="f170" fmla="*/ f121 1 2048"/>
                  <a:gd name="f171" fmla="*/ f122 1 2048"/>
                  <a:gd name="f172" fmla="*/ f123 1 970"/>
                  <a:gd name="f173" fmla="*/ f124 1 2048"/>
                  <a:gd name="f174" fmla="*/ f125 1 2048"/>
                  <a:gd name="f175" fmla="*/ f126 1 2048"/>
                  <a:gd name="f176" fmla="*/ f127 1 2048"/>
                  <a:gd name="f177" fmla="*/ f128 1 2048"/>
                  <a:gd name="f178" fmla="*/ f129 1 970"/>
                  <a:gd name="f179" fmla="*/ f130 1 2048"/>
                  <a:gd name="f180" fmla="*/ f131 1 970"/>
                  <a:gd name="f181" fmla="*/ f132 1 2048"/>
                  <a:gd name="f182" fmla="*/ f133 1 970"/>
                  <a:gd name="f183" fmla="*/ f134 1 2048"/>
                  <a:gd name="f184" fmla="*/ f135 1 970"/>
                  <a:gd name="f185" fmla="*/ f136 1 2048"/>
                  <a:gd name="f186" fmla="*/ f137 1 2048"/>
                  <a:gd name="f187" fmla="*/ f138 1 2048"/>
                  <a:gd name="f188" fmla="*/ f139 1 2048"/>
                  <a:gd name="f189" fmla="*/ f140 1 2048"/>
                  <a:gd name="f190" fmla="*/ 0 1 f91"/>
                  <a:gd name="f191" fmla="*/ f6 1 f91"/>
                  <a:gd name="f192" fmla="*/ 0 1 f92"/>
                  <a:gd name="f193" fmla="*/ f7 1 f92"/>
                  <a:gd name="f194" fmla="+- f141 0 f1"/>
                  <a:gd name="f195" fmla="*/ f142 1 f91"/>
                  <a:gd name="f196" fmla="*/ f143 1 f92"/>
                  <a:gd name="f197" fmla="*/ f144 1 f91"/>
                  <a:gd name="f198" fmla="*/ f145 1 f92"/>
                  <a:gd name="f199" fmla="*/ f146 1 f91"/>
                  <a:gd name="f200" fmla="*/ f147 1 f92"/>
                  <a:gd name="f201" fmla="*/ f148 1 f91"/>
                  <a:gd name="f202" fmla="*/ f149 1 f92"/>
                  <a:gd name="f203" fmla="*/ f150 1 f91"/>
                  <a:gd name="f204" fmla="*/ f151 1 f92"/>
                  <a:gd name="f205" fmla="*/ f152 1 f91"/>
                  <a:gd name="f206" fmla="*/ f153 1 f92"/>
                  <a:gd name="f207" fmla="*/ f154 1 f91"/>
                  <a:gd name="f208" fmla="*/ f155 1 f91"/>
                  <a:gd name="f209" fmla="*/ f156 1 f91"/>
                  <a:gd name="f210" fmla="*/ f157 1 f91"/>
                  <a:gd name="f211" fmla="*/ f158 1 f91"/>
                  <a:gd name="f212" fmla="*/ f159 1 f91"/>
                  <a:gd name="f213" fmla="*/ f160 1 f91"/>
                  <a:gd name="f214" fmla="*/ f161 1 f91"/>
                  <a:gd name="f215" fmla="*/ f162 1 f92"/>
                  <a:gd name="f216" fmla="*/ f163 1 f92"/>
                  <a:gd name="f217" fmla="*/ f164 1 f91"/>
                  <a:gd name="f218" fmla="*/ f165 1 f91"/>
                  <a:gd name="f219" fmla="*/ f166 1 f92"/>
                  <a:gd name="f220" fmla="*/ f167 1 f91"/>
                  <a:gd name="f221" fmla="*/ f168 1 f92"/>
                  <a:gd name="f222" fmla="*/ f169 1 f92"/>
                  <a:gd name="f223" fmla="*/ f170 1 f91"/>
                  <a:gd name="f224" fmla="*/ f171 1 f91"/>
                  <a:gd name="f225" fmla="*/ f172 1 f92"/>
                  <a:gd name="f226" fmla="*/ f173 1 f91"/>
                  <a:gd name="f227" fmla="*/ f174 1 f91"/>
                  <a:gd name="f228" fmla="*/ f175 1 f91"/>
                  <a:gd name="f229" fmla="*/ f176 1 f91"/>
                  <a:gd name="f230" fmla="*/ f177 1 f91"/>
                  <a:gd name="f231" fmla="*/ f178 1 f92"/>
                  <a:gd name="f232" fmla="*/ f179 1 f91"/>
                  <a:gd name="f233" fmla="*/ f180 1 f92"/>
                  <a:gd name="f234" fmla="*/ f181 1 f91"/>
                  <a:gd name="f235" fmla="*/ f182 1 f92"/>
                  <a:gd name="f236" fmla="*/ f183 1 f91"/>
                  <a:gd name="f237" fmla="*/ f184 1 f92"/>
                  <a:gd name="f238" fmla="*/ f185 1 f91"/>
                  <a:gd name="f239" fmla="*/ f186 1 f91"/>
                  <a:gd name="f240" fmla="*/ f187 1 f91"/>
                  <a:gd name="f241" fmla="*/ f188 1 f91"/>
                  <a:gd name="f242" fmla="*/ f189 1 f91"/>
                  <a:gd name="f243" fmla="*/ f190 f86 1"/>
                  <a:gd name="f244" fmla="*/ f191 f86 1"/>
                  <a:gd name="f245" fmla="*/ f193 f87 1"/>
                  <a:gd name="f246" fmla="*/ f192 f87 1"/>
                  <a:gd name="f247" fmla="*/ f195 f86 1"/>
                  <a:gd name="f248" fmla="*/ f196 f87 1"/>
                  <a:gd name="f249" fmla="*/ f197 f86 1"/>
                  <a:gd name="f250" fmla="*/ f198 f87 1"/>
                  <a:gd name="f251" fmla="*/ f199 f86 1"/>
                  <a:gd name="f252" fmla="*/ f200 f87 1"/>
                  <a:gd name="f253" fmla="*/ f201 f86 1"/>
                  <a:gd name="f254" fmla="*/ f202 f87 1"/>
                  <a:gd name="f255" fmla="*/ f203 f86 1"/>
                  <a:gd name="f256" fmla="*/ f204 f87 1"/>
                  <a:gd name="f257" fmla="*/ f205 f86 1"/>
                  <a:gd name="f258" fmla="*/ f206 f87 1"/>
                  <a:gd name="f259" fmla="*/ f207 f86 1"/>
                  <a:gd name="f260" fmla="*/ f208 f86 1"/>
                  <a:gd name="f261" fmla="*/ f209 f86 1"/>
                  <a:gd name="f262" fmla="*/ f210 f86 1"/>
                  <a:gd name="f263" fmla="*/ f211 f86 1"/>
                  <a:gd name="f264" fmla="*/ f212 f86 1"/>
                  <a:gd name="f265" fmla="*/ f213 f86 1"/>
                  <a:gd name="f266" fmla="*/ f214 f86 1"/>
                  <a:gd name="f267" fmla="*/ f215 f87 1"/>
                  <a:gd name="f268" fmla="*/ f216 f87 1"/>
                  <a:gd name="f269" fmla="*/ f217 f86 1"/>
                  <a:gd name="f270" fmla="*/ f218 f86 1"/>
                  <a:gd name="f271" fmla="*/ f219 f87 1"/>
                  <a:gd name="f272" fmla="*/ f220 f86 1"/>
                  <a:gd name="f273" fmla="*/ f221 f87 1"/>
                  <a:gd name="f274" fmla="*/ f222 f87 1"/>
                  <a:gd name="f275" fmla="*/ f223 f86 1"/>
                  <a:gd name="f276" fmla="*/ f224 f86 1"/>
                  <a:gd name="f277" fmla="*/ f225 f87 1"/>
                  <a:gd name="f278" fmla="*/ f226 f86 1"/>
                  <a:gd name="f279" fmla="*/ f227 f86 1"/>
                  <a:gd name="f280" fmla="*/ f228 f86 1"/>
                  <a:gd name="f281" fmla="*/ f229 f86 1"/>
                  <a:gd name="f282" fmla="*/ f230 f86 1"/>
                  <a:gd name="f283" fmla="*/ f231 f87 1"/>
                  <a:gd name="f284" fmla="*/ f232 f86 1"/>
                  <a:gd name="f285" fmla="*/ f233 f87 1"/>
                  <a:gd name="f286" fmla="*/ f234 f86 1"/>
                  <a:gd name="f287" fmla="*/ f235 f87 1"/>
                  <a:gd name="f288" fmla="*/ f236 f86 1"/>
                  <a:gd name="f289" fmla="*/ f237 f87 1"/>
                  <a:gd name="f290" fmla="*/ f238 f86 1"/>
                  <a:gd name="f291" fmla="*/ f239 f86 1"/>
                  <a:gd name="f292" fmla="*/ f240 f86 1"/>
                  <a:gd name="f293" fmla="*/ f241 f86 1"/>
                  <a:gd name="f294" fmla="*/ f242 f8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94">
                    <a:pos x="f247" y="f248"/>
                  </a:cxn>
                  <a:cxn ang="f194">
                    <a:pos x="f249" y="f250"/>
                  </a:cxn>
                  <a:cxn ang="f194">
                    <a:pos x="f251" y="f252"/>
                  </a:cxn>
                  <a:cxn ang="f194">
                    <a:pos x="f253" y="f254"/>
                  </a:cxn>
                  <a:cxn ang="f194">
                    <a:pos x="f255" y="f256"/>
                  </a:cxn>
                  <a:cxn ang="f194">
                    <a:pos x="f257" y="f258"/>
                  </a:cxn>
                  <a:cxn ang="f194">
                    <a:pos x="f259" y="f252"/>
                  </a:cxn>
                  <a:cxn ang="f194">
                    <a:pos x="f260" y="f250"/>
                  </a:cxn>
                  <a:cxn ang="f194">
                    <a:pos x="f261" y="f248"/>
                  </a:cxn>
                  <a:cxn ang="f194">
                    <a:pos x="f262" y="f250"/>
                  </a:cxn>
                  <a:cxn ang="f194">
                    <a:pos x="f263" y="f252"/>
                  </a:cxn>
                  <a:cxn ang="f194">
                    <a:pos x="f264" y="f254"/>
                  </a:cxn>
                  <a:cxn ang="f194">
                    <a:pos x="f265" y="f256"/>
                  </a:cxn>
                  <a:cxn ang="f194">
                    <a:pos x="f266" y="f267"/>
                  </a:cxn>
                  <a:cxn ang="f194">
                    <a:pos x="f265" y="f268"/>
                  </a:cxn>
                  <a:cxn ang="f194">
                    <a:pos x="f269" y="f267"/>
                  </a:cxn>
                  <a:cxn ang="f194">
                    <a:pos x="f270" y="f271"/>
                  </a:cxn>
                  <a:cxn ang="f194">
                    <a:pos x="f272" y="f273"/>
                  </a:cxn>
                  <a:cxn ang="f194">
                    <a:pos x="f261" y="f274"/>
                  </a:cxn>
                  <a:cxn ang="f194">
                    <a:pos x="f275" y="f273"/>
                  </a:cxn>
                  <a:cxn ang="f194">
                    <a:pos x="f276" y="f277"/>
                  </a:cxn>
                  <a:cxn ang="f194">
                    <a:pos x="f278" y="f267"/>
                  </a:cxn>
                  <a:cxn ang="f194">
                    <a:pos x="f255" y="f268"/>
                  </a:cxn>
                  <a:cxn ang="f194">
                    <a:pos x="f279" y="f267"/>
                  </a:cxn>
                  <a:cxn ang="f194">
                    <a:pos x="f280" y="f271"/>
                  </a:cxn>
                  <a:cxn ang="f194">
                    <a:pos x="f281" y="f273"/>
                  </a:cxn>
                  <a:cxn ang="f194">
                    <a:pos x="f247" y="f274"/>
                  </a:cxn>
                  <a:cxn ang="f194">
                    <a:pos x="f282" y="f250"/>
                  </a:cxn>
                  <a:cxn ang="f194">
                    <a:pos x="f247" y="f248"/>
                  </a:cxn>
                  <a:cxn ang="f194">
                    <a:pos x="f265" y="f283"/>
                  </a:cxn>
                  <a:cxn ang="f194">
                    <a:pos x="f284" y="f267"/>
                  </a:cxn>
                  <a:cxn ang="f194">
                    <a:pos x="f265" y="f285"/>
                  </a:cxn>
                  <a:cxn ang="f194">
                    <a:pos x="f286" y="f267"/>
                  </a:cxn>
                  <a:cxn ang="f194">
                    <a:pos x="f265" y="f283"/>
                  </a:cxn>
                  <a:cxn ang="f194">
                    <a:pos x="f261" y="f287"/>
                  </a:cxn>
                  <a:cxn ang="f194">
                    <a:pos x="f288" y="f250"/>
                  </a:cxn>
                  <a:cxn ang="f194">
                    <a:pos x="f261" y="f289"/>
                  </a:cxn>
                  <a:cxn ang="f194">
                    <a:pos x="f290" y="f250"/>
                  </a:cxn>
                  <a:cxn ang="f194">
                    <a:pos x="f261" y="f287"/>
                  </a:cxn>
                  <a:cxn ang="f194">
                    <a:pos x="f255" y="f283"/>
                  </a:cxn>
                  <a:cxn ang="f194">
                    <a:pos x="f291" y="f267"/>
                  </a:cxn>
                  <a:cxn ang="f194">
                    <a:pos x="f255" y="f285"/>
                  </a:cxn>
                  <a:cxn ang="f194">
                    <a:pos x="f292" y="f267"/>
                  </a:cxn>
                  <a:cxn ang="f194">
                    <a:pos x="f255" y="f283"/>
                  </a:cxn>
                  <a:cxn ang="f194">
                    <a:pos x="f247" y="f287"/>
                  </a:cxn>
                  <a:cxn ang="f194">
                    <a:pos x="f293" y="f250"/>
                  </a:cxn>
                  <a:cxn ang="f194">
                    <a:pos x="f247" y="f289"/>
                  </a:cxn>
                  <a:cxn ang="f194">
                    <a:pos x="f294" y="f250"/>
                  </a:cxn>
                  <a:cxn ang="f194">
                    <a:pos x="f247" y="f287"/>
                  </a:cxn>
                </a:cxnLst>
                <a:rect l="f243" t="f246" r="f244" b="f245"/>
                <a:pathLst>
                  <a:path w="2048" h="970">
                    <a:moveTo>
                      <a:pt x="f8" y="f5"/>
                    </a:moveTo>
                    <a:cubicBezTo>
                      <a:pt x="f9" y="f5"/>
                      <a:pt x="f10" y="f11"/>
                      <a:pt x="f10" y="f12"/>
                    </a:cubicBezTo>
                    <a:cubicBezTo>
                      <a:pt x="f10" y="f13"/>
                      <a:pt x="f14" y="f15"/>
                      <a:pt x="f16" y="f17"/>
                    </a:cubicBezTo>
                    <a:cubicBezTo>
                      <a:pt x="f18" y="f19"/>
                      <a:pt x="f18" y="f19"/>
                      <a:pt x="f18" y="f19"/>
                    </a:cubicBezTo>
                    <a:cubicBezTo>
                      <a:pt x="f20" y="f21"/>
                      <a:pt x="f22" y="f23"/>
                      <a:pt x="f24" y="f23"/>
                    </a:cubicBezTo>
                    <a:cubicBezTo>
                      <a:pt x="f25" y="f23"/>
                      <a:pt x="f26" y="f27"/>
                      <a:pt x="f28" y="f29"/>
                    </a:cubicBezTo>
                    <a:cubicBezTo>
                      <a:pt x="f30" y="f17"/>
                      <a:pt x="f30" y="f17"/>
                      <a:pt x="f30" y="f17"/>
                    </a:cubicBezTo>
                    <a:cubicBezTo>
                      <a:pt x="f31" y="f15"/>
                      <a:pt x="f32" y="f13"/>
                      <a:pt x="f32" y="f12"/>
                    </a:cubicBezTo>
                    <a:cubicBezTo>
                      <a:pt x="f32" y="f11"/>
                      <a:pt x="f33" y="f5"/>
                      <a:pt x="f34" y="f5"/>
                    </a:cubicBezTo>
                    <a:cubicBezTo>
                      <a:pt x="f35" y="f5"/>
                      <a:pt x="f36" y="f11"/>
                      <a:pt x="f36" y="f12"/>
                    </a:cubicBezTo>
                    <a:cubicBezTo>
                      <a:pt x="f36" y="f13"/>
                      <a:pt x="f27" y="f15"/>
                      <a:pt x="f19" y="f17"/>
                    </a:cubicBezTo>
                    <a:cubicBezTo>
                      <a:pt x="f17" y="f19"/>
                      <a:pt x="f17" y="f19"/>
                      <a:pt x="f17" y="f19"/>
                    </a:cubicBezTo>
                    <a:cubicBezTo>
                      <a:pt x="f15" y="f21"/>
                      <a:pt x="f13" y="f23"/>
                      <a:pt x="f12" y="f23"/>
                    </a:cubicBezTo>
                    <a:cubicBezTo>
                      <a:pt x="f37" y="f23"/>
                      <a:pt x="f5" y="f35"/>
                      <a:pt x="f5" y="f34"/>
                    </a:cubicBezTo>
                    <a:cubicBezTo>
                      <a:pt x="f5" y="f33"/>
                      <a:pt x="f37" y="f7"/>
                      <a:pt x="f12" y="f7"/>
                    </a:cubicBezTo>
                    <a:cubicBezTo>
                      <a:pt x="f38" y="f7"/>
                      <a:pt x="f39" y="f33"/>
                      <a:pt x="f39" y="f34"/>
                    </a:cubicBezTo>
                    <a:cubicBezTo>
                      <a:pt x="f39" y="f40"/>
                      <a:pt x="f41" y="f42"/>
                      <a:pt x="f43" y="f44"/>
                    </a:cubicBezTo>
                    <a:cubicBezTo>
                      <a:pt x="f45" y="f46"/>
                      <a:pt x="f45" y="f46"/>
                      <a:pt x="f45" y="f46"/>
                    </a:cubicBezTo>
                    <a:cubicBezTo>
                      <a:pt x="f47" y="f41"/>
                      <a:pt x="f40" y="f39"/>
                      <a:pt x="f34" y="f39"/>
                    </a:cubicBezTo>
                    <a:cubicBezTo>
                      <a:pt x="f48" y="f39"/>
                      <a:pt x="f49" y="f41"/>
                      <a:pt x="f50" y="f46"/>
                    </a:cubicBezTo>
                    <a:cubicBezTo>
                      <a:pt x="f51" y="f52"/>
                      <a:pt x="f51" y="f52"/>
                      <a:pt x="f51" y="f52"/>
                    </a:cubicBezTo>
                    <a:cubicBezTo>
                      <a:pt x="f53" y="f54"/>
                      <a:pt x="f55" y="f56"/>
                      <a:pt x="f55" y="f34"/>
                    </a:cubicBezTo>
                    <a:cubicBezTo>
                      <a:pt x="f55" y="f33"/>
                      <a:pt x="f57" y="f7"/>
                      <a:pt x="f24" y="f7"/>
                    </a:cubicBezTo>
                    <a:cubicBezTo>
                      <a:pt x="f58" y="f7"/>
                      <a:pt x="f59" y="f33"/>
                      <a:pt x="f59" y="f34"/>
                    </a:cubicBezTo>
                    <a:cubicBezTo>
                      <a:pt x="f59" y="f40"/>
                      <a:pt x="f60" y="f42"/>
                      <a:pt x="f61" y="f44"/>
                    </a:cubicBezTo>
                    <a:cubicBezTo>
                      <a:pt x="f62" y="f46"/>
                      <a:pt x="f62" y="f46"/>
                      <a:pt x="f62" y="f46"/>
                    </a:cubicBezTo>
                    <a:cubicBezTo>
                      <a:pt x="f63" y="f41"/>
                      <a:pt x="f64" y="f39"/>
                      <a:pt x="f8" y="f39"/>
                    </a:cubicBezTo>
                    <a:cubicBezTo>
                      <a:pt x="f65" y="f39"/>
                      <a:pt x="f6" y="f38"/>
                      <a:pt x="f6" y="f12"/>
                    </a:cubicBezTo>
                    <a:cubicBezTo>
                      <a:pt x="f6" y="f11"/>
                      <a:pt x="f65" y="f5"/>
                      <a:pt x="f8" y="f5"/>
                    </a:cubicBezTo>
                    <a:close/>
                    <a:moveTo>
                      <a:pt x="f12" y="f66"/>
                    </a:moveTo>
                    <a:cubicBezTo>
                      <a:pt x="f67" y="f66"/>
                      <a:pt x="f68" y="f69"/>
                      <a:pt x="f68" y="f34"/>
                    </a:cubicBezTo>
                    <a:cubicBezTo>
                      <a:pt x="f68" y="f70"/>
                      <a:pt x="f67" y="f71"/>
                      <a:pt x="f12" y="f71"/>
                    </a:cubicBezTo>
                    <a:cubicBezTo>
                      <a:pt x="f72" y="f71"/>
                      <a:pt x="f73" y="f70"/>
                      <a:pt x="f73" y="f34"/>
                    </a:cubicBezTo>
                    <a:cubicBezTo>
                      <a:pt x="f73" y="f69"/>
                      <a:pt x="f72" y="f66"/>
                      <a:pt x="f12" y="f66"/>
                    </a:cubicBezTo>
                    <a:close/>
                    <a:moveTo>
                      <a:pt x="f34" y="f73"/>
                    </a:moveTo>
                    <a:cubicBezTo>
                      <a:pt x="f74" y="f73"/>
                      <a:pt x="f75" y="f72"/>
                      <a:pt x="f75" y="f12"/>
                    </a:cubicBezTo>
                    <a:cubicBezTo>
                      <a:pt x="f75" y="f67"/>
                      <a:pt x="f74" y="f68"/>
                      <a:pt x="f34" y="f68"/>
                    </a:cubicBezTo>
                    <a:cubicBezTo>
                      <a:pt x="f69" y="f68"/>
                      <a:pt x="f76" y="f67"/>
                      <a:pt x="f76" y="f12"/>
                    </a:cubicBezTo>
                    <a:cubicBezTo>
                      <a:pt x="f76" y="f72"/>
                      <a:pt x="f69" y="f73"/>
                      <a:pt x="f34" y="f73"/>
                    </a:cubicBezTo>
                    <a:close/>
                    <a:moveTo>
                      <a:pt x="f24" y="f66"/>
                    </a:moveTo>
                    <a:cubicBezTo>
                      <a:pt x="f77" y="f66"/>
                      <a:pt x="f78" y="f69"/>
                      <a:pt x="f78" y="f34"/>
                    </a:cubicBezTo>
                    <a:cubicBezTo>
                      <a:pt x="f78" y="f70"/>
                      <a:pt x="f77" y="f71"/>
                      <a:pt x="f24" y="f71"/>
                    </a:cubicBezTo>
                    <a:cubicBezTo>
                      <a:pt x="f79" y="f71"/>
                      <a:pt x="f80" y="f70"/>
                      <a:pt x="f80" y="f34"/>
                    </a:cubicBezTo>
                    <a:cubicBezTo>
                      <a:pt x="f80" y="f69"/>
                      <a:pt x="f79" y="f66"/>
                      <a:pt x="f24" y="f66"/>
                    </a:cubicBezTo>
                    <a:close/>
                    <a:moveTo>
                      <a:pt x="f8" y="f73"/>
                    </a:moveTo>
                    <a:cubicBezTo>
                      <a:pt x="f81" y="f73"/>
                      <a:pt x="f82" y="f72"/>
                      <a:pt x="f82" y="f12"/>
                    </a:cubicBezTo>
                    <a:cubicBezTo>
                      <a:pt x="f82" y="f67"/>
                      <a:pt x="f81" y="f68"/>
                      <a:pt x="f8" y="f68"/>
                    </a:cubicBezTo>
                    <a:cubicBezTo>
                      <a:pt x="f83" y="f68"/>
                      <a:pt x="f84" y="f67"/>
                      <a:pt x="f84" y="f12"/>
                    </a:cubicBezTo>
                    <a:cubicBezTo>
                      <a:pt x="f84" y="f72"/>
                      <a:pt x="f83" y="f73"/>
                      <a:pt x="f8" y="f7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6FF72CA2-3139-19AD-6D08-60F8DF5F8D61}"/>
                  </a:ext>
                </a:extLst>
              </p:cNvPr>
              <p:cNvSpPr/>
              <p:nvPr/>
            </p:nvSpPr>
            <p:spPr>
              <a:xfrm>
                <a:off x="9502563" y="2039962"/>
                <a:ext cx="31501" cy="3120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0"/>
                  <a:gd name="f7" fmla="val 186"/>
                  <a:gd name="f8" fmla="val 172"/>
                  <a:gd name="f9" fmla="val 18"/>
                  <a:gd name="f10" fmla="val 155"/>
                  <a:gd name="f11" fmla="val 126"/>
                  <a:gd name="f12" fmla="val 109"/>
                  <a:gd name="f13" fmla="val 17"/>
                  <a:gd name="f14" fmla="val 127"/>
                  <a:gd name="f15" fmla="val 173"/>
                  <a:gd name="f16" fmla="val 26"/>
                  <a:gd name="f17" fmla="val 182"/>
                  <a:gd name="f18" fmla="val 37"/>
                  <a:gd name="f19" fmla="val 49"/>
                  <a:gd name="f20" fmla="val 60"/>
                  <a:gd name="f21" fmla="val 72"/>
                  <a:gd name="f22" fmla="val 81"/>
                  <a:gd name="f23" fmla="val 64"/>
                  <a:gd name="f24" fmla="val 35"/>
                  <a:gd name="f25" fmla="+- 0 0 -90"/>
                  <a:gd name="f26" fmla="*/ f3 1 190"/>
                  <a:gd name="f27" fmla="*/ f4 1 186"/>
                  <a:gd name="f28" fmla="+- f7 0 f5"/>
                  <a:gd name="f29" fmla="+- f6 0 f5"/>
                  <a:gd name="f30" fmla="*/ f25 f0 1"/>
                  <a:gd name="f31" fmla="*/ f29 1 190"/>
                  <a:gd name="f32" fmla="*/ f28 1 186"/>
                  <a:gd name="f33" fmla="*/ 172 f29 1"/>
                  <a:gd name="f34" fmla="*/ 18 f28 1"/>
                  <a:gd name="f35" fmla="*/ 109 f29 1"/>
                  <a:gd name="f36" fmla="*/ 17 f29 1"/>
                  <a:gd name="f37" fmla="*/ 109 f28 1"/>
                  <a:gd name="f38" fmla="*/ 173 f28 1"/>
                  <a:gd name="f39" fmla="*/ 49 f29 1"/>
                  <a:gd name="f40" fmla="*/ 186 f28 1"/>
                  <a:gd name="f41" fmla="*/ 81 f29 1"/>
                  <a:gd name="f42" fmla="*/ 81 f28 1"/>
                  <a:gd name="f43" fmla="*/ f30 1 f2"/>
                  <a:gd name="f44" fmla="*/ f33 1 190"/>
                  <a:gd name="f45" fmla="*/ f34 1 186"/>
                  <a:gd name="f46" fmla="*/ f35 1 190"/>
                  <a:gd name="f47" fmla="*/ f36 1 190"/>
                  <a:gd name="f48" fmla="*/ f37 1 186"/>
                  <a:gd name="f49" fmla="*/ f38 1 186"/>
                  <a:gd name="f50" fmla="*/ f39 1 190"/>
                  <a:gd name="f51" fmla="*/ f40 1 186"/>
                  <a:gd name="f52" fmla="*/ f41 1 190"/>
                  <a:gd name="f53" fmla="*/ f42 1 186"/>
                  <a:gd name="f54" fmla="*/ 0 1 f31"/>
                  <a:gd name="f55" fmla="*/ f6 1 f31"/>
                  <a:gd name="f56" fmla="*/ 0 1 f32"/>
                  <a:gd name="f57" fmla="*/ f7 1 f32"/>
                  <a:gd name="f58" fmla="+- f43 0 f1"/>
                  <a:gd name="f59" fmla="*/ f44 1 f31"/>
                  <a:gd name="f60" fmla="*/ f45 1 f32"/>
                  <a:gd name="f61" fmla="*/ f46 1 f31"/>
                  <a:gd name="f62" fmla="*/ f47 1 f31"/>
                  <a:gd name="f63" fmla="*/ f48 1 f32"/>
                  <a:gd name="f64" fmla="*/ f49 1 f32"/>
                  <a:gd name="f65" fmla="*/ f50 1 f31"/>
                  <a:gd name="f66" fmla="*/ f51 1 f32"/>
                  <a:gd name="f67" fmla="*/ f52 1 f31"/>
                  <a:gd name="f68" fmla="*/ f53 1 f32"/>
                  <a:gd name="f69" fmla="*/ f54 f26 1"/>
                  <a:gd name="f70" fmla="*/ f55 f26 1"/>
                  <a:gd name="f71" fmla="*/ f57 f27 1"/>
                  <a:gd name="f72" fmla="*/ f56 f27 1"/>
                  <a:gd name="f73" fmla="*/ f59 f26 1"/>
                  <a:gd name="f74" fmla="*/ f60 f27 1"/>
                  <a:gd name="f75" fmla="*/ f61 f26 1"/>
                  <a:gd name="f76" fmla="*/ f62 f26 1"/>
                  <a:gd name="f77" fmla="*/ f63 f27 1"/>
                  <a:gd name="f78" fmla="*/ f64 f27 1"/>
                  <a:gd name="f79" fmla="*/ f65 f26 1"/>
                  <a:gd name="f80" fmla="*/ f66 f27 1"/>
                  <a:gd name="f81" fmla="*/ f67 f26 1"/>
                  <a:gd name="f82" fmla="*/ f68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8">
                    <a:pos x="f73" y="f74"/>
                  </a:cxn>
                  <a:cxn ang="f58">
                    <a:pos x="f75" y="f74"/>
                  </a:cxn>
                  <a:cxn ang="f58">
                    <a:pos x="f76" y="f77"/>
                  </a:cxn>
                  <a:cxn ang="f58">
                    <a:pos x="f76" y="f78"/>
                  </a:cxn>
                  <a:cxn ang="f58">
                    <a:pos x="f79" y="f80"/>
                  </a:cxn>
                  <a:cxn ang="f58">
                    <a:pos x="f81" y="f78"/>
                  </a:cxn>
                  <a:cxn ang="f58">
                    <a:pos x="f73" y="f82"/>
                  </a:cxn>
                  <a:cxn ang="f58">
                    <a:pos x="f73" y="f74"/>
                  </a:cxn>
                </a:cxnLst>
                <a:rect l="f69" t="f72" r="f70" b="f71"/>
                <a:pathLst>
                  <a:path w="190" h="186">
                    <a:moveTo>
                      <a:pt x="f8" y="f9"/>
                    </a:moveTo>
                    <a:cubicBezTo>
                      <a:pt x="f10" y="f5"/>
                      <a:pt x="f11" y="f5"/>
                      <a:pt x="f12" y="f9"/>
                    </a:cubicBezTo>
                    <a:cubicBezTo>
                      <a:pt x="f13" y="f12"/>
                      <a:pt x="f13" y="f12"/>
                      <a:pt x="f13" y="f12"/>
                    </a:cubicBezTo>
                    <a:cubicBezTo>
                      <a:pt x="f5" y="f14"/>
                      <a:pt x="f5" y="f10"/>
                      <a:pt x="f13" y="f15"/>
                    </a:cubicBezTo>
                    <a:cubicBezTo>
                      <a:pt x="f16" y="f17"/>
                      <a:pt x="f18" y="f7"/>
                      <a:pt x="f19" y="f7"/>
                    </a:cubicBezTo>
                    <a:cubicBezTo>
                      <a:pt x="f20" y="f7"/>
                      <a:pt x="f21" y="f17"/>
                      <a:pt x="f22" y="f15"/>
                    </a:cubicBezTo>
                    <a:cubicBezTo>
                      <a:pt x="f8" y="f22"/>
                      <a:pt x="f8" y="f22"/>
                      <a:pt x="f8" y="f22"/>
                    </a:cubicBezTo>
                    <a:cubicBezTo>
                      <a:pt x="f6" y="f23"/>
                      <a:pt x="f6" y="f24"/>
                      <a:pt x="f8" y="f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2412E763-A892-69E5-D491-96FAF4CC0C85}"/>
                  </a:ext>
                </a:extLst>
              </p:cNvPr>
              <p:cNvSpPr/>
              <p:nvPr/>
            </p:nvSpPr>
            <p:spPr>
              <a:xfrm>
                <a:off x="9633661" y="1992011"/>
                <a:ext cx="31784" cy="3120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0"/>
                  <a:gd name="f7" fmla="val 186"/>
                  <a:gd name="f8" fmla="val 173"/>
                  <a:gd name="f9" fmla="val 18"/>
                  <a:gd name="f10" fmla="val 155"/>
                  <a:gd name="f11" fmla="val 127"/>
                  <a:gd name="f12" fmla="val 109"/>
                  <a:gd name="f13" fmla="val 27"/>
                  <a:gd name="f14" fmla="val 182"/>
                  <a:gd name="f15" fmla="val 38"/>
                  <a:gd name="f16" fmla="val 50"/>
                  <a:gd name="f17" fmla="val 61"/>
                  <a:gd name="f18" fmla="val 73"/>
                  <a:gd name="f19" fmla="val 181"/>
                  <a:gd name="f20" fmla="val 81"/>
                  <a:gd name="f21" fmla="val 64"/>
                  <a:gd name="f22" fmla="val 35"/>
                  <a:gd name="f23" fmla="+- 0 0 -90"/>
                  <a:gd name="f24" fmla="*/ f3 1 190"/>
                  <a:gd name="f25" fmla="*/ f4 1 186"/>
                  <a:gd name="f26" fmla="+- f7 0 f5"/>
                  <a:gd name="f27" fmla="+- f6 0 f5"/>
                  <a:gd name="f28" fmla="*/ f23 f0 1"/>
                  <a:gd name="f29" fmla="*/ f27 1 190"/>
                  <a:gd name="f30" fmla="*/ f26 1 186"/>
                  <a:gd name="f31" fmla="*/ 173 f27 1"/>
                  <a:gd name="f32" fmla="*/ 18 f26 1"/>
                  <a:gd name="f33" fmla="*/ 109 f27 1"/>
                  <a:gd name="f34" fmla="*/ 18 f27 1"/>
                  <a:gd name="f35" fmla="*/ 109 f26 1"/>
                  <a:gd name="f36" fmla="*/ 173 f26 1"/>
                  <a:gd name="f37" fmla="*/ 50 f27 1"/>
                  <a:gd name="f38" fmla="*/ 186 f26 1"/>
                  <a:gd name="f39" fmla="*/ 81 f27 1"/>
                  <a:gd name="f40" fmla="*/ 81 f26 1"/>
                  <a:gd name="f41" fmla="*/ f28 1 f2"/>
                  <a:gd name="f42" fmla="*/ f31 1 190"/>
                  <a:gd name="f43" fmla="*/ f32 1 186"/>
                  <a:gd name="f44" fmla="*/ f33 1 190"/>
                  <a:gd name="f45" fmla="*/ f34 1 190"/>
                  <a:gd name="f46" fmla="*/ f35 1 186"/>
                  <a:gd name="f47" fmla="*/ f36 1 186"/>
                  <a:gd name="f48" fmla="*/ f37 1 190"/>
                  <a:gd name="f49" fmla="*/ f38 1 186"/>
                  <a:gd name="f50" fmla="*/ f39 1 190"/>
                  <a:gd name="f51" fmla="*/ f40 1 186"/>
                  <a:gd name="f52" fmla="*/ 0 1 f29"/>
                  <a:gd name="f53" fmla="*/ f6 1 f29"/>
                  <a:gd name="f54" fmla="*/ 0 1 f30"/>
                  <a:gd name="f55" fmla="*/ f7 1 f30"/>
                  <a:gd name="f56" fmla="+- f41 0 f1"/>
                  <a:gd name="f57" fmla="*/ f42 1 f29"/>
                  <a:gd name="f58" fmla="*/ f43 1 f30"/>
                  <a:gd name="f59" fmla="*/ f44 1 f29"/>
                  <a:gd name="f60" fmla="*/ f45 1 f29"/>
                  <a:gd name="f61" fmla="*/ f46 1 f30"/>
                  <a:gd name="f62" fmla="*/ f47 1 f30"/>
                  <a:gd name="f63" fmla="*/ f48 1 f29"/>
                  <a:gd name="f64" fmla="*/ f49 1 f30"/>
                  <a:gd name="f65" fmla="*/ f50 1 f29"/>
                  <a:gd name="f66" fmla="*/ f51 1 f30"/>
                  <a:gd name="f67" fmla="*/ f52 f24 1"/>
                  <a:gd name="f68" fmla="*/ f53 f24 1"/>
                  <a:gd name="f69" fmla="*/ f55 f25 1"/>
                  <a:gd name="f70" fmla="*/ f54 f25 1"/>
                  <a:gd name="f71" fmla="*/ f57 f24 1"/>
                  <a:gd name="f72" fmla="*/ f58 f25 1"/>
                  <a:gd name="f73" fmla="*/ f59 f24 1"/>
                  <a:gd name="f74" fmla="*/ f60 f24 1"/>
                  <a:gd name="f75" fmla="*/ f61 f25 1"/>
                  <a:gd name="f76" fmla="*/ f62 f25 1"/>
                  <a:gd name="f77" fmla="*/ f63 f24 1"/>
                  <a:gd name="f78" fmla="*/ f64 f25 1"/>
                  <a:gd name="f79" fmla="*/ f65 f24 1"/>
                  <a:gd name="f80" fmla="*/ f66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6">
                    <a:pos x="f71" y="f72"/>
                  </a:cxn>
                  <a:cxn ang="f56">
                    <a:pos x="f73" y="f72"/>
                  </a:cxn>
                  <a:cxn ang="f56">
                    <a:pos x="f74" y="f75"/>
                  </a:cxn>
                  <a:cxn ang="f56">
                    <a:pos x="f74" y="f76"/>
                  </a:cxn>
                  <a:cxn ang="f56">
                    <a:pos x="f77" y="f78"/>
                  </a:cxn>
                  <a:cxn ang="f56">
                    <a:pos x="f79" y="f76"/>
                  </a:cxn>
                  <a:cxn ang="f56">
                    <a:pos x="f71" y="f80"/>
                  </a:cxn>
                  <a:cxn ang="f56">
                    <a:pos x="f71" y="f72"/>
                  </a:cxn>
                </a:cxnLst>
                <a:rect l="f67" t="f70" r="f68" b="f69"/>
                <a:pathLst>
                  <a:path w="190" h="186">
                    <a:moveTo>
                      <a:pt x="f8" y="f9"/>
                    </a:moveTo>
                    <a:cubicBezTo>
                      <a:pt x="f10" y="f5"/>
                      <a:pt x="f11" y="f5"/>
                      <a:pt x="f12" y="f9"/>
                    </a:cubicBezTo>
                    <a:cubicBezTo>
                      <a:pt x="f9" y="f12"/>
                      <a:pt x="f9" y="f12"/>
                      <a:pt x="f9" y="f12"/>
                    </a:cubicBezTo>
                    <a:cubicBezTo>
                      <a:pt x="f5" y="f11"/>
                      <a:pt x="f5" y="f10"/>
                      <a:pt x="f9" y="f8"/>
                    </a:cubicBezTo>
                    <a:cubicBezTo>
                      <a:pt x="f13" y="f14"/>
                      <a:pt x="f15" y="f7"/>
                      <a:pt x="f16" y="f7"/>
                    </a:cubicBezTo>
                    <a:cubicBezTo>
                      <a:pt x="f17" y="f7"/>
                      <a:pt x="f18" y="f19"/>
                      <a:pt x="f20" y="f8"/>
                    </a:cubicBezTo>
                    <a:cubicBezTo>
                      <a:pt x="f8" y="f20"/>
                      <a:pt x="f8" y="f20"/>
                      <a:pt x="f8" y="f20"/>
                    </a:cubicBezTo>
                    <a:cubicBezTo>
                      <a:pt x="f6" y="f21"/>
                      <a:pt x="f6" y="f22"/>
                      <a:pt x="f8" y="f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TextBox 152">
            <a:extLst>
              <a:ext uri="{FF2B5EF4-FFF2-40B4-BE49-F238E27FC236}">
                <a16:creationId xmlns:a16="http://schemas.microsoft.com/office/drawing/2014/main" id="{6080A8B8-DFB4-FFD8-4DB7-8C04D71A3800}"/>
              </a:ext>
            </a:extLst>
          </p:cNvPr>
          <p:cNvSpPr txBox="1"/>
          <p:nvPr/>
        </p:nvSpPr>
        <p:spPr>
          <a:xfrm>
            <a:off x="8277194" y="3229048"/>
            <a:ext cx="2594390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Lowest  Manufacturing </a:t>
            </a:r>
            <a:r>
              <a:rPr lang="en-GB" sz="2000" b="0" i="0" u="none" strike="noStrike" kern="0" cap="none" spc="0" baseline="0">
                <a:solidFill>
                  <a:srgbClr val="FFFFFF"/>
                </a:solidFill>
                <a:uFillTx/>
                <a:latin typeface="Segoe UI Light"/>
              </a:rPr>
              <a:t>cost</a:t>
            </a:r>
            <a:endParaRPr lang="en-GB" sz="20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21" name="TextBox 153">
            <a:extLst>
              <a:ext uri="{FF2B5EF4-FFF2-40B4-BE49-F238E27FC236}">
                <a16:creationId xmlns:a16="http://schemas.microsoft.com/office/drawing/2014/main" id="{58E13F88-31FF-0511-9C4A-A2610D56BB7E}"/>
              </a:ext>
            </a:extLst>
          </p:cNvPr>
          <p:cNvSpPr txBox="1"/>
          <p:nvPr/>
        </p:nvSpPr>
        <p:spPr>
          <a:xfrm>
            <a:off x="8962509" y="2579549"/>
            <a:ext cx="129682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0" cap="none" spc="0" baseline="0">
                <a:solidFill>
                  <a:srgbClr val="FFFFFF"/>
                </a:solidFill>
                <a:uFillTx/>
                <a:latin typeface="Segoe UI Light"/>
              </a:rPr>
              <a:t>$</a:t>
            </a: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0.892</a:t>
            </a: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D45F7223-19B7-D898-720C-0A7F5CFD7273}"/>
              </a:ext>
            </a:extLst>
          </p:cNvPr>
          <p:cNvGrpSpPr/>
          <p:nvPr/>
        </p:nvGrpSpPr>
        <p:grpSpPr>
          <a:xfrm>
            <a:off x="286902" y="4403750"/>
            <a:ext cx="3680304" cy="2453536"/>
            <a:chOff x="286902" y="4403750"/>
            <a:chExt cx="3680304" cy="2453536"/>
          </a:xfrm>
        </p:grpSpPr>
        <p:sp>
          <p:nvSpPr>
            <p:cNvPr id="23" name="Oval 141">
              <a:extLst>
                <a:ext uri="{FF2B5EF4-FFF2-40B4-BE49-F238E27FC236}">
                  <a16:creationId xmlns:a16="http://schemas.microsoft.com/office/drawing/2014/main" id="{EF7382DC-014A-954C-C0AA-2E5DB26927EA}"/>
                </a:ext>
              </a:extLst>
            </p:cNvPr>
            <p:cNvSpPr/>
            <p:nvPr/>
          </p:nvSpPr>
          <p:spPr>
            <a:xfrm>
              <a:off x="1407910" y="4911370"/>
              <a:ext cx="1438305" cy="14383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graphicFrame>
          <p:nvGraphicFramePr>
            <p:cNvPr id="24" name="Chart 45">
              <a:extLst>
                <a:ext uri="{FF2B5EF4-FFF2-40B4-BE49-F238E27FC236}">
                  <a16:creationId xmlns:a16="http://schemas.microsoft.com/office/drawing/2014/main" id="{E3115581-795A-FD84-79DA-69A918BE8CC2}"/>
                </a:ext>
              </a:extLst>
            </p:cNvPr>
            <p:cNvGraphicFramePr/>
            <p:nvPr/>
          </p:nvGraphicFramePr>
          <p:xfrm>
            <a:off x="286902" y="4403750"/>
            <a:ext cx="3680304" cy="24535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5" name="Oval 145">
            <a:extLst>
              <a:ext uri="{FF2B5EF4-FFF2-40B4-BE49-F238E27FC236}">
                <a16:creationId xmlns:a16="http://schemas.microsoft.com/office/drawing/2014/main" id="{874A646B-74C6-24B1-6891-AC132F212C34}"/>
              </a:ext>
            </a:extLst>
          </p:cNvPr>
          <p:cNvSpPr/>
          <p:nvPr/>
        </p:nvSpPr>
        <p:spPr>
          <a:xfrm>
            <a:off x="8946288" y="4912083"/>
            <a:ext cx="1438305" cy="14383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graphicFrame>
        <p:nvGraphicFramePr>
          <p:cNvPr id="26" name="Chart 114">
            <a:extLst>
              <a:ext uri="{FF2B5EF4-FFF2-40B4-BE49-F238E27FC236}">
                <a16:creationId xmlns:a16="http://schemas.microsoft.com/office/drawing/2014/main" id="{55BE2DA1-91E9-AE16-9720-E1DDD9F95623}"/>
              </a:ext>
            </a:extLst>
          </p:cNvPr>
          <p:cNvGraphicFramePr/>
          <p:nvPr/>
        </p:nvGraphicFramePr>
        <p:xfrm>
          <a:off x="7825298" y="4404463"/>
          <a:ext cx="3680304" cy="2453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TextBox 35">
            <a:extLst>
              <a:ext uri="{FF2B5EF4-FFF2-40B4-BE49-F238E27FC236}">
                <a16:creationId xmlns:a16="http://schemas.microsoft.com/office/drawing/2014/main" id="{EDA369F5-9327-694F-F25E-9C22C85F6334}"/>
              </a:ext>
            </a:extLst>
          </p:cNvPr>
          <p:cNvSpPr txBox="1"/>
          <p:nvPr/>
        </p:nvSpPr>
        <p:spPr>
          <a:xfrm>
            <a:off x="1542446" y="5121261"/>
            <a:ext cx="1169234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💻</a:t>
            </a:r>
          </a:p>
        </p:txBody>
      </p:sp>
      <p:sp>
        <p:nvSpPr>
          <p:cNvPr id="28" name="TextBox 120">
            <a:extLst>
              <a:ext uri="{FF2B5EF4-FFF2-40B4-BE49-F238E27FC236}">
                <a16:creationId xmlns:a16="http://schemas.microsoft.com/office/drawing/2014/main" id="{2C327555-59F3-11E2-E8D3-E6D904FFDA28}"/>
              </a:ext>
            </a:extLst>
          </p:cNvPr>
          <p:cNvSpPr txBox="1"/>
          <p:nvPr/>
        </p:nvSpPr>
        <p:spPr>
          <a:xfrm>
            <a:off x="706081" y="1341699"/>
            <a:ext cx="32306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30353F"/>
                </a:solidFill>
                <a:uFillTx/>
                <a:latin typeface="Century Gothic"/>
              </a:rPr>
              <a:t>AQ HOME Allin1 Gen 2</a:t>
            </a:r>
          </a:p>
        </p:txBody>
      </p:sp>
      <p:sp>
        <p:nvSpPr>
          <p:cNvPr id="29" name="TextBox 120">
            <a:extLst>
              <a:ext uri="{FF2B5EF4-FFF2-40B4-BE49-F238E27FC236}">
                <a16:creationId xmlns:a16="http://schemas.microsoft.com/office/drawing/2014/main" id="{1F74420D-0FBC-AAB8-28C7-035F72A54CC6}"/>
              </a:ext>
            </a:extLst>
          </p:cNvPr>
          <p:cNvSpPr txBox="1"/>
          <p:nvPr/>
        </p:nvSpPr>
        <p:spPr>
          <a:xfrm>
            <a:off x="8174233" y="1334813"/>
            <a:ext cx="2800313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30353F"/>
                </a:solidFill>
                <a:uFillTx/>
                <a:latin typeface="Century Gothic"/>
              </a:rPr>
              <a:t>AQ Master wired x1 Ms</a:t>
            </a:r>
          </a:p>
        </p:txBody>
      </p:sp>
      <p:sp>
        <p:nvSpPr>
          <p:cNvPr id="30" name="TextBox 85">
            <a:extLst>
              <a:ext uri="{FF2B5EF4-FFF2-40B4-BE49-F238E27FC236}">
                <a16:creationId xmlns:a16="http://schemas.microsoft.com/office/drawing/2014/main" id="{F2AB7A30-C1FC-2EE6-4477-EAFF1EB9BC01}"/>
              </a:ext>
            </a:extLst>
          </p:cNvPr>
          <p:cNvSpPr txBox="1"/>
          <p:nvPr/>
        </p:nvSpPr>
        <p:spPr>
          <a:xfrm>
            <a:off x="9191631" y="5153210"/>
            <a:ext cx="85016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000" b="1" i="0" u="none" strike="noStrike" kern="0" cap="none" spc="0" baseline="0">
                <a:solidFill>
                  <a:srgbClr val="FFFFFF"/>
                </a:solidFill>
                <a:uFillTx/>
                <a:latin typeface="Segoe UI Light"/>
              </a:rPr>
              <a:t>🖱️</a:t>
            </a:r>
          </a:p>
        </p:txBody>
      </p:sp>
      <p:grpSp>
        <p:nvGrpSpPr>
          <p:cNvPr id="31" name="Group 40">
            <a:extLst>
              <a:ext uri="{FF2B5EF4-FFF2-40B4-BE49-F238E27FC236}">
                <a16:creationId xmlns:a16="http://schemas.microsoft.com/office/drawing/2014/main" id="{06D88990-5AE5-7350-699C-A231BD41FF18}"/>
              </a:ext>
            </a:extLst>
          </p:cNvPr>
          <p:cNvGrpSpPr/>
          <p:nvPr/>
        </p:nvGrpSpPr>
        <p:grpSpPr>
          <a:xfrm>
            <a:off x="9259616" y="1677247"/>
            <a:ext cx="648492" cy="648492"/>
            <a:chOff x="9259616" y="1677247"/>
            <a:chExt cx="648492" cy="648492"/>
          </a:xfrm>
        </p:grpSpPr>
        <p:sp>
          <p:nvSpPr>
            <p:cNvPr id="32" name="Oval 41">
              <a:extLst>
                <a:ext uri="{FF2B5EF4-FFF2-40B4-BE49-F238E27FC236}">
                  <a16:creationId xmlns:a16="http://schemas.microsoft.com/office/drawing/2014/main" id="{3AB59B16-5DDB-E65A-577E-688D560F1945}"/>
                </a:ext>
              </a:extLst>
            </p:cNvPr>
            <p:cNvSpPr/>
            <p:nvPr/>
          </p:nvSpPr>
          <p:spPr>
            <a:xfrm>
              <a:off x="9259616" y="1677247"/>
              <a:ext cx="648492" cy="648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30353F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grpSp>
          <p:nvGrpSpPr>
            <p:cNvPr id="33" name="Group 44">
              <a:extLst>
                <a:ext uri="{FF2B5EF4-FFF2-40B4-BE49-F238E27FC236}">
                  <a16:creationId xmlns:a16="http://schemas.microsoft.com/office/drawing/2014/main" id="{674A8873-376E-1915-30F5-7A25D6657115}"/>
                </a:ext>
              </a:extLst>
            </p:cNvPr>
            <p:cNvGrpSpPr/>
            <p:nvPr/>
          </p:nvGrpSpPr>
          <p:grpSpPr>
            <a:xfrm>
              <a:off x="9427034" y="1912394"/>
              <a:ext cx="313666" cy="178198"/>
              <a:chOff x="9427034" y="1912394"/>
              <a:chExt cx="313666" cy="178198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CFA48ACB-24D1-489C-DF76-62E077AA116D}"/>
                  </a:ext>
                </a:extLst>
              </p:cNvPr>
              <p:cNvSpPr/>
              <p:nvPr/>
            </p:nvSpPr>
            <p:spPr>
              <a:xfrm>
                <a:off x="9427034" y="1912394"/>
                <a:ext cx="313666" cy="17819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8"/>
                  <a:gd name="f7" fmla="val 1162"/>
                  <a:gd name="f8" fmla="val 2004"/>
                  <a:gd name="f9" fmla="val 44"/>
                  <a:gd name="f10" fmla="val 20"/>
                  <a:gd name="f11" fmla="val 19"/>
                  <a:gd name="f12" fmla="val 1118"/>
                  <a:gd name="f13" fmla="val 1143"/>
                  <a:gd name="f14" fmla="val 2028"/>
                  <a:gd name="f15" fmla="val 88"/>
                  <a:gd name="f16" fmla="val 312"/>
                  <a:gd name="f17" fmla="val 293"/>
                  <a:gd name="f18" fmla="val 202"/>
                  <a:gd name="f19" fmla="val 292"/>
                  <a:gd name="f20" fmla="val 311"/>
                  <a:gd name="f21" fmla="val 1074"/>
                  <a:gd name="f22" fmla="val 851"/>
                  <a:gd name="f23" fmla="val 870"/>
                  <a:gd name="f24" fmla="val 960"/>
                  <a:gd name="f25" fmla="val 1960"/>
                  <a:gd name="f26" fmla="val 1736"/>
                  <a:gd name="f27" fmla="val 1755"/>
                  <a:gd name="f28" fmla="val 1846"/>
                  <a:gd name="f29" fmla="val 762"/>
                  <a:gd name="f30" fmla="val 1797"/>
                  <a:gd name="f31" fmla="val 782"/>
                  <a:gd name="f32" fmla="val 1668"/>
                  <a:gd name="f33" fmla="val 911"/>
                  <a:gd name="f34" fmla="val 1648"/>
                  <a:gd name="f35" fmla="val 400"/>
                  <a:gd name="f36" fmla="val 380"/>
                  <a:gd name="f37" fmla="val 251"/>
                  <a:gd name="f38" fmla="+- 0 0 -90"/>
                  <a:gd name="f39" fmla="*/ f3 1 2048"/>
                  <a:gd name="f40" fmla="*/ f4 1 1162"/>
                  <a:gd name="f41" fmla="+- f7 0 f5"/>
                  <a:gd name="f42" fmla="+- f6 0 f5"/>
                  <a:gd name="f43" fmla="*/ f38 f0 1"/>
                  <a:gd name="f44" fmla="*/ f42 1 2048"/>
                  <a:gd name="f45" fmla="*/ f41 1 1162"/>
                  <a:gd name="f46" fmla="*/ 2004 f42 1"/>
                  <a:gd name="f47" fmla="*/ 0 f41 1"/>
                  <a:gd name="f48" fmla="*/ 44 f42 1"/>
                  <a:gd name="f49" fmla="*/ 0 f42 1"/>
                  <a:gd name="f50" fmla="*/ 44 f41 1"/>
                  <a:gd name="f51" fmla="*/ 1118 f41 1"/>
                  <a:gd name="f52" fmla="*/ 1162 f41 1"/>
                  <a:gd name="f53" fmla="*/ 2048 f42 1"/>
                  <a:gd name="f54" fmla="*/ 88 f42 1"/>
                  <a:gd name="f55" fmla="*/ 88 f41 1"/>
                  <a:gd name="f56" fmla="*/ 312 f42 1"/>
                  <a:gd name="f57" fmla="*/ 311 f41 1"/>
                  <a:gd name="f58" fmla="*/ 1074 f41 1"/>
                  <a:gd name="f59" fmla="*/ 851 f41 1"/>
                  <a:gd name="f60" fmla="*/ 1960 f42 1"/>
                  <a:gd name="f61" fmla="*/ 1736 f42 1"/>
                  <a:gd name="f62" fmla="*/ 762 f41 1"/>
                  <a:gd name="f63" fmla="*/ 1648 f42 1"/>
                  <a:gd name="f64" fmla="*/ 400 f42 1"/>
                  <a:gd name="f65" fmla="*/ 400 f41 1"/>
                  <a:gd name="f66" fmla="*/ f43 1 f2"/>
                  <a:gd name="f67" fmla="*/ f46 1 2048"/>
                  <a:gd name="f68" fmla="*/ f47 1 1162"/>
                  <a:gd name="f69" fmla="*/ f48 1 2048"/>
                  <a:gd name="f70" fmla="*/ f49 1 2048"/>
                  <a:gd name="f71" fmla="*/ f50 1 1162"/>
                  <a:gd name="f72" fmla="*/ f51 1 1162"/>
                  <a:gd name="f73" fmla="*/ f52 1 1162"/>
                  <a:gd name="f74" fmla="*/ f53 1 2048"/>
                  <a:gd name="f75" fmla="*/ f54 1 2048"/>
                  <a:gd name="f76" fmla="*/ f55 1 1162"/>
                  <a:gd name="f77" fmla="*/ f56 1 2048"/>
                  <a:gd name="f78" fmla="*/ f57 1 1162"/>
                  <a:gd name="f79" fmla="*/ f58 1 1162"/>
                  <a:gd name="f80" fmla="*/ f59 1 1162"/>
                  <a:gd name="f81" fmla="*/ f60 1 2048"/>
                  <a:gd name="f82" fmla="*/ f61 1 2048"/>
                  <a:gd name="f83" fmla="*/ f62 1 1162"/>
                  <a:gd name="f84" fmla="*/ f63 1 2048"/>
                  <a:gd name="f85" fmla="*/ f64 1 2048"/>
                  <a:gd name="f86" fmla="*/ f65 1 1162"/>
                  <a:gd name="f87" fmla="*/ 0 1 f44"/>
                  <a:gd name="f88" fmla="*/ f6 1 f44"/>
                  <a:gd name="f89" fmla="*/ 0 1 f45"/>
                  <a:gd name="f90" fmla="*/ f7 1 f45"/>
                  <a:gd name="f91" fmla="+- f66 0 f1"/>
                  <a:gd name="f92" fmla="*/ f67 1 f44"/>
                  <a:gd name="f93" fmla="*/ f68 1 f45"/>
                  <a:gd name="f94" fmla="*/ f69 1 f44"/>
                  <a:gd name="f95" fmla="*/ f70 1 f44"/>
                  <a:gd name="f96" fmla="*/ f71 1 f45"/>
                  <a:gd name="f97" fmla="*/ f72 1 f45"/>
                  <a:gd name="f98" fmla="*/ f73 1 f45"/>
                  <a:gd name="f99" fmla="*/ f74 1 f44"/>
                  <a:gd name="f100" fmla="*/ f75 1 f44"/>
                  <a:gd name="f101" fmla="*/ f76 1 f45"/>
                  <a:gd name="f102" fmla="*/ f77 1 f44"/>
                  <a:gd name="f103" fmla="*/ f78 1 f45"/>
                  <a:gd name="f104" fmla="*/ f79 1 f45"/>
                  <a:gd name="f105" fmla="*/ f80 1 f45"/>
                  <a:gd name="f106" fmla="*/ f81 1 f44"/>
                  <a:gd name="f107" fmla="*/ f82 1 f44"/>
                  <a:gd name="f108" fmla="*/ f83 1 f45"/>
                  <a:gd name="f109" fmla="*/ f84 1 f44"/>
                  <a:gd name="f110" fmla="*/ f85 1 f44"/>
                  <a:gd name="f111" fmla="*/ f86 1 f45"/>
                  <a:gd name="f112" fmla="*/ f87 f39 1"/>
                  <a:gd name="f113" fmla="*/ f88 f39 1"/>
                  <a:gd name="f114" fmla="*/ f90 f40 1"/>
                  <a:gd name="f115" fmla="*/ f89 f40 1"/>
                  <a:gd name="f116" fmla="*/ f92 f39 1"/>
                  <a:gd name="f117" fmla="*/ f93 f40 1"/>
                  <a:gd name="f118" fmla="*/ f94 f39 1"/>
                  <a:gd name="f119" fmla="*/ f95 f39 1"/>
                  <a:gd name="f120" fmla="*/ f96 f40 1"/>
                  <a:gd name="f121" fmla="*/ f97 f40 1"/>
                  <a:gd name="f122" fmla="*/ f98 f40 1"/>
                  <a:gd name="f123" fmla="*/ f99 f39 1"/>
                  <a:gd name="f124" fmla="*/ f100 f39 1"/>
                  <a:gd name="f125" fmla="*/ f101 f40 1"/>
                  <a:gd name="f126" fmla="*/ f102 f39 1"/>
                  <a:gd name="f127" fmla="*/ f103 f40 1"/>
                  <a:gd name="f128" fmla="*/ f104 f40 1"/>
                  <a:gd name="f129" fmla="*/ f105 f40 1"/>
                  <a:gd name="f130" fmla="*/ f106 f39 1"/>
                  <a:gd name="f131" fmla="*/ f107 f39 1"/>
                  <a:gd name="f132" fmla="*/ f108 f40 1"/>
                  <a:gd name="f133" fmla="*/ f109 f39 1"/>
                  <a:gd name="f134" fmla="*/ f110 f39 1"/>
                  <a:gd name="f135" fmla="*/ f111 f4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91">
                    <a:pos x="f116" y="f117"/>
                  </a:cxn>
                  <a:cxn ang="f91">
                    <a:pos x="f118" y="f117"/>
                  </a:cxn>
                  <a:cxn ang="f91">
                    <a:pos x="f119" y="f120"/>
                  </a:cxn>
                  <a:cxn ang="f91">
                    <a:pos x="f119" y="f121"/>
                  </a:cxn>
                  <a:cxn ang="f91">
                    <a:pos x="f118" y="f122"/>
                  </a:cxn>
                  <a:cxn ang="f91">
                    <a:pos x="f116" y="f122"/>
                  </a:cxn>
                  <a:cxn ang="f91">
                    <a:pos x="f123" y="f121"/>
                  </a:cxn>
                  <a:cxn ang="f91">
                    <a:pos x="f123" y="f120"/>
                  </a:cxn>
                  <a:cxn ang="f91">
                    <a:pos x="f116" y="f117"/>
                  </a:cxn>
                  <a:cxn ang="f91">
                    <a:pos x="f124" y="f125"/>
                  </a:cxn>
                  <a:cxn ang="f91">
                    <a:pos x="f126" y="f125"/>
                  </a:cxn>
                  <a:cxn ang="f91">
                    <a:pos x="f124" y="f127"/>
                  </a:cxn>
                  <a:cxn ang="f91">
                    <a:pos x="f124" y="f125"/>
                  </a:cxn>
                  <a:cxn ang="f91">
                    <a:pos x="f124" y="f128"/>
                  </a:cxn>
                  <a:cxn ang="f91">
                    <a:pos x="f124" y="f129"/>
                  </a:cxn>
                  <a:cxn ang="f91">
                    <a:pos x="f126" y="f128"/>
                  </a:cxn>
                  <a:cxn ang="f91">
                    <a:pos x="f124" y="f128"/>
                  </a:cxn>
                  <a:cxn ang="f91">
                    <a:pos x="f130" y="f128"/>
                  </a:cxn>
                  <a:cxn ang="f91">
                    <a:pos x="f131" y="f128"/>
                  </a:cxn>
                  <a:cxn ang="f91">
                    <a:pos x="f130" y="f129"/>
                  </a:cxn>
                  <a:cxn ang="f91">
                    <a:pos x="f130" y="f128"/>
                  </a:cxn>
                  <a:cxn ang="f91">
                    <a:pos x="f130" y="f132"/>
                  </a:cxn>
                  <a:cxn ang="f91">
                    <a:pos x="f133" y="f128"/>
                  </a:cxn>
                  <a:cxn ang="f91">
                    <a:pos x="f134" y="f128"/>
                  </a:cxn>
                  <a:cxn ang="f91">
                    <a:pos x="f124" y="f132"/>
                  </a:cxn>
                  <a:cxn ang="f91">
                    <a:pos x="f124" y="f135"/>
                  </a:cxn>
                  <a:cxn ang="f91">
                    <a:pos x="f134" y="f125"/>
                  </a:cxn>
                  <a:cxn ang="f91">
                    <a:pos x="f133" y="f125"/>
                  </a:cxn>
                  <a:cxn ang="f91">
                    <a:pos x="f130" y="f135"/>
                  </a:cxn>
                  <a:cxn ang="f91">
                    <a:pos x="f130" y="f132"/>
                  </a:cxn>
                  <a:cxn ang="f91">
                    <a:pos x="f130" y="f127"/>
                  </a:cxn>
                  <a:cxn ang="f91">
                    <a:pos x="f131" y="f125"/>
                  </a:cxn>
                  <a:cxn ang="f91">
                    <a:pos x="f130" y="f125"/>
                  </a:cxn>
                  <a:cxn ang="f91">
                    <a:pos x="f130" y="f127"/>
                  </a:cxn>
                </a:cxnLst>
                <a:rect l="f112" t="f115" r="f113" b="f114"/>
                <a:pathLst>
                  <a:path w="2048" h="1162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1"/>
                      <a:pt x="f5" y="f9"/>
                    </a:cubicBezTo>
                    <a:cubicBezTo>
                      <a:pt x="f5" y="f12"/>
                      <a:pt x="f5" y="f12"/>
                      <a:pt x="f5" y="f12"/>
                    </a:cubicBezTo>
                    <a:cubicBezTo>
                      <a:pt x="f5" y="f13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4" y="f7"/>
                      <a:pt x="f6" y="f13"/>
                      <a:pt x="f6" y="f12"/>
                    </a:cubicBezTo>
                    <a:cubicBezTo>
                      <a:pt x="f6" y="f9"/>
                      <a:pt x="f6" y="f9"/>
                      <a:pt x="f6" y="f9"/>
                    </a:cubicBezTo>
                    <a:cubicBezTo>
                      <a:pt x="f6" y="f11"/>
                      <a:pt x="f14" y="f5"/>
                      <a:pt x="f8" y="f5"/>
                    </a:cubicBezTo>
                    <a:close/>
                    <a:moveTo>
                      <a:pt x="f15" y="f15"/>
                    </a:moveTo>
                    <a:cubicBezTo>
                      <a:pt x="f16" y="f15"/>
                      <a:pt x="f16" y="f15"/>
                      <a:pt x="f16" y="f15"/>
                    </a:cubicBezTo>
                    <a:cubicBezTo>
                      <a:pt x="f17" y="f18"/>
                      <a:pt x="f18" y="f19"/>
                      <a:pt x="f15" y="f20"/>
                    </a:cubicBezTo>
                    <a:lnTo>
                      <a:pt x="f15" y="f15"/>
                    </a:lnTo>
                    <a:close/>
                    <a:moveTo>
                      <a:pt x="f15" y="f21"/>
                    </a:moveTo>
                    <a:cubicBezTo>
                      <a:pt x="f15" y="f22"/>
                      <a:pt x="f15" y="f22"/>
                      <a:pt x="f15" y="f22"/>
                    </a:cubicBezTo>
                    <a:cubicBezTo>
                      <a:pt x="f18" y="f23"/>
                      <a:pt x="f17" y="f24"/>
                      <a:pt x="f16" y="f21"/>
                    </a:cubicBezTo>
                    <a:lnTo>
                      <a:pt x="f15" y="f21"/>
                    </a:lnTo>
                    <a:close/>
                    <a:moveTo>
                      <a:pt x="f25" y="f21"/>
                    </a:moveTo>
                    <a:cubicBezTo>
                      <a:pt x="f26" y="f21"/>
                      <a:pt x="f26" y="f21"/>
                      <a:pt x="f26" y="f21"/>
                    </a:cubicBezTo>
                    <a:cubicBezTo>
                      <a:pt x="f27" y="f24"/>
                      <a:pt x="f28" y="f23"/>
                      <a:pt x="f25" y="f22"/>
                    </a:cubicBezTo>
                    <a:lnTo>
                      <a:pt x="f25" y="f21"/>
                    </a:lnTo>
                    <a:close/>
                    <a:moveTo>
                      <a:pt x="f25" y="f29"/>
                    </a:moveTo>
                    <a:cubicBezTo>
                      <a:pt x="f30" y="f31"/>
                      <a:pt x="f32" y="f33"/>
                      <a:pt x="f34" y="f21"/>
                    </a:cubicBezTo>
                    <a:cubicBezTo>
                      <a:pt x="f35" y="f21"/>
                      <a:pt x="f35" y="f21"/>
                      <a:pt x="f35" y="f21"/>
                    </a:cubicBezTo>
                    <a:cubicBezTo>
                      <a:pt x="f36" y="f33"/>
                      <a:pt x="f37" y="f31"/>
                      <a:pt x="f15" y="f29"/>
                    </a:cubicBezTo>
                    <a:cubicBezTo>
                      <a:pt x="f15" y="f35"/>
                      <a:pt x="f15" y="f35"/>
                      <a:pt x="f15" y="f35"/>
                    </a:cubicBezTo>
                    <a:cubicBezTo>
                      <a:pt x="f37" y="f36"/>
                      <a:pt x="f36" y="f37"/>
                      <a:pt x="f35" y="f15"/>
                    </a:cubicBezTo>
                    <a:cubicBezTo>
                      <a:pt x="f34" y="f15"/>
                      <a:pt x="f34" y="f15"/>
                      <a:pt x="f34" y="f15"/>
                    </a:cubicBezTo>
                    <a:cubicBezTo>
                      <a:pt x="f32" y="f37"/>
                      <a:pt x="f30" y="f36"/>
                      <a:pt x="f25" y="f35"/>
                    </a:cubicBezTo>
                    <a:cubicBezTo>
                      <a:pt x="f25" y="f29"/>
                      <a:pt x="f25" y="f29"/>
                      <a:pt x="f25" y="f29"/>
                    </a:cubicBezTo>
                    <a:close/>
                    <a:moveTo>
                      <a:pt x="f25" y="f20"/>
                    </a:moveTo>
                    <a:cubicBezTo>
                      <a:pt x="f28" y="f19"/>
                      <a:pt x="f27" y="f18"/>
                      <a:pt x="f26" y="f15"/>
                    </a:cubicBezTo>
                    <a:cubicBezTo>
                      <a:pt x="f25" y="f15"/>
                      <a:pt x="f25" y="f15"/>
                      <a:pt x="f25" y="f15"/>
                    </a:cubicBezTo>
                    <a:lnTo>
                      <a:pt x="f25" y="f2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D923792A-8F61-1565-0AE3-9149A0ADE277}"/>
                  </a:ext>
                </a:extLst>
              </p:cNvPr>
              <p:cNvSpPr/>
              <p:nvPr/>
            </p:nvSpPr>
            <p:spPr>
              <a:xfrm>
                <a:off x="9491124" y="1953039"/>
                <a:ext cx="184964" cy="974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208"/>
                  <a:gd name="f7" fmla="val 634"/>
                  <a:gd name="f8" fmla="val 1169"/>
                  <a:gd name="f9" fmla="val 127"/>
                  <a:gd name="f10" fmla="val 1120"/>
                  <a:gd name="f11" fmla="val 1081"/>
                  <a:gd name="f12" fmla="val 88"/>
                  <a:gd name="f13" fmla="val 39"/>
                  <a:gd name="f14" fmla="val 17"/>
                  <a:gd name="f15" fmla="val 1063"/>
                  <a:gd name="f16" fmla="val 1041"/>
                  <a:gd name="f17" fmla="val 167"/>
                  <a:gd name="f18" fmla="val 145"/>
                  <a:gd name="f19" fmla="val 467"/>
                  <a:gd name="f20" fmla="val 489"/>
                  <a:gd name="f21" fmla="val 507"/>
                  <a:gd name="f22" fmla="val 546"/>
                  <a:gd name="f23" fmla="val 595"/>
                  <a:gd name="f24" fmla="val 617"/>
                  <a:gd name="f25" fmla="val 1191"/>
                  <a:gd name="f26" fmla="val 1129"/>
                  <a:gd name="f27" fmla="val 432"/>
                  <a:gd name="f28" fmla="val 1069"/>
                  <a:gd name="f29" fmla="val 447"/>
                  <a:gd name="f30" fmla="val 1021"/>
                  <a:gd name="f31" fmla="val 495"/>
                  <a:gd name="f32" fmla="val 1006"/>
                  <a:gd name="f33" fmla="val 555"/>
                  <a:gd name="f34" fmla="val 202"/>
                  <a:gd name="f35" fmla="val 187"/>
                  <a:gd name="f36" fmla="val 139"/>
                  <a:gd name="f37" fmla="val 79"/>
                  <a:gd name="f38" fmla="+- 0 0 -90"/>
                  <a:gd name="f39" fmla="*/ f3 1 1208"/>
                  <a:gd name="f40" fmla="*/ f4 1 634"/>
                  <a:gd name="f41" fmla="+- f7 0 f5"/>
                  <a:gd name="f42" fmla="+- f6 0 f5"/>
                  <a:gd name="f43" fmla="*/ f38 f0 1"/>
                  <a:gd name="f44" fmla="*/ f42 1 1208"/>
                  <a:gd name="f45" fmla="*/ f41 1 634"/>
                  <a:gd name="f46" fmla="*/ 1169 f42 1"/>
                  <a:gd name="f47" fmla="*/ 127 f41 1"/>
                  <a:gd name="f48" fmla="*/ 1081 f42 1"/>
                  <a:gd name="f49" fmla="*/ 39 f41 1"/>
                  <a:gd name="f50" fmla="*/ 1041 f42 1"/>
                  <a:gd name="f51" fmla="*/ 0 f41 1"/>
                  <a:gd name="f52" fmla="*/ 167 f42 1"/>
                  <a:gd name="f53" fmla="*/ 127 f42 1"/>
                  <a:gd name="f54" fmla="*/ 39 f42 1"/>
                  <a:gd name="f55" fmla="*/ 0 f42 1"/>
                  <a:gd name="f56" fmla="*/ 167 f41 1"/>
                  <a:gd name="f57" fmla="*/ 467 f41 1"/>
                  <a:gd name="f58" fmla="*/ 507 f41 1"/>
                  <a:gd name="f59" fmla="*/ 595 f41 1"/>
                  <a:gd name="f60" fmla="*/ 634 f41 1"/>
                  <a:gd name="f61" fmla="*/ 1208 f42 1"/>
                  <a:gd name="f62" fmla="*/ 1129 f42 1"/>
                  <a:gd name="f63" fmla="*/ 432 f41 1"/>
                  <a:gd name="f64" fmla="*/ 1006 f42 1"/>
                  <a:gd name="f65" fmla="*/ 555 f41 1"/>
                  <a:gd name="f66" fmla="*/ 202 f42 1"/>
                  <a:gd name="f67" fmla="*/ 79 f42 1"/>
                  <a:gd name="f68" fmla="*/ 202 f41 1"/>
                  <a:gd name="f69" fmla="*/ 79 f41 1"/>
                  <a:gd name="f70" fmla="*/ f43 1 f2"/>
                  <a:gd name="f71" fmla="*/ f46 1 1208"/>
                  <a:gd name="f72" fmla="*/ f47 1 634"/>
                  <a:gd name="f73" fmla="*/ f48 1 1208"/>
                  <a:gd name="f74" fmla="*/ f49 1 634"/>
                  <a:gd name="f75" fmla="*/ f50 1 1208"/>
                  <a:gd name="f76" fmla="*/ f51 1 634"/>
                  <a:gd name="f77" fmla="*/ f52 1 1208"/>
                  <a:gd name="f78" fmla="*/ f53 1 1208"/>
                  <a:gd name="f79" fmla="*/ f54 1 1208"/>
                  <a:gd name="f80" fmla="*/ f55 1 1208"/>
                  <a:gd name="f81" fmla="*/ f56 1 634"/>
                  <a:gd name="f82" fmla="*/ f57 1 634"/>
                  <a:gd name="f83" fmla="*/ f58 1 634"/>
                  <a:gd name="f84" fmla="*/ f59 1 634"/>
                  <a:gd name="f85" fmla="*/ f60 1 634"/>
                  <a:gd name="f86" fmla="*/ f61 1 1208"/>
                  <a:gd name="f87" fmla="*/ f62 1 1208"/>
                  <a:gd name="f88" fmla="*/ f63 1 634"/>
                  <a:gd name="f89" fmla="*/ f64 1 1208"/>
                  <a:gd name="f90" fmla="*/ f65 1 634"/>
                  <a:gd name="f91" fmla="*/ f66 1 1208"/>
                  <a:gd name="f92" fmla="*/ f67 1 1208"/>
                  <a:gd name="f93" fmla="*/ f68 1 634"/>
                  <a:gd name="f94" fmla="*/ f69 1 634"/>
                  <a:gd name="f95" fmla="*/ 0 1 f44"/>
                  <a:gd name="f96" fmla="*/ f6 1 f44"/>
                  <a:gd name="f97" fmla="*/ 0 1 f45"/>
                  <a:gd name="f98" fmla="*/ f7 1 f45"/>
                  <a:gd name="f99" fmla="+- f70 0 f1"/>
                  <a:gd name="f100" fmla="*/ f71 1 f44"/>
                  <a:gd name="f101" fmla="*/ f72 1 f45"/>
                  <a:gd name="f102" fmla="*/ f73 1 f44"/>
                  <a:gd name="f103" fmla="*/ f74 1 f45"/>
                  <a:gd name="f104" fmla="*/ f75 1 f44"/>
                  <a:gd name="f105" fmla="*/ f76 1 f45"/>
                  <a:gd name="f106" fmla="*/ f77 1 f44"/>
                  <a:gd name="f107" fmla="*/ f78 1 f44"/>
                  <a:gd name="f108" fmla="*/ f79 1 f44"/>
                  <a:gd name="f109" fmla="*/ f80 1 f44"/>
                  <a:gd name="f110" fmla="*/ f81 1 f45"/>
                  <a:gd name="f111" fmla="*/ f82 1 f45"/>
                  <a:gd name="f112" fmla="*/ f83 1 f45"/>
                  <a:gd name="f113" fmla="*/ f84 1 f45"/>
                  <a:gd name="f114" fmla="*/ f85 1 f45"/>
                  <a:gd name="f115" fmla="*/ f86 1 f44"/>
                  <a:gd name="f116" fmla="*/ f87 1 f44"/>
                  <a:gd name="f117" fmla="*/ f88 1 f45"/>
                  <a:gd name="f118" fmla="*/ f89 1 f44"/>
                  <a:gd name="f119" fmla="*/ f90 1 f45"/>
                  <a:gd name="f120" fmla="*/ f91 1 f44"/>
                  <a:gd name="f121" fmla="*/ f92 1 f44"/>
                  <a:gd name="f122" fmla="*/ f93 1 f45"/>
                  <a:gd name="f123" fmla="*/ f94 1 f45"/>
                  <a:gd name="f124" fmla="*/ f95 f39 1"/>
                  <a:gd name="f125" fmla="*/ f96 f39 1"/>
                  <a:gd name="f126" fmla="*/ f98 f40 1"/>
                  <a:gd name="f127" fmla="*/ f97 f40 1"/>
                  <a:gd name="f128" fmla="*/ f100 f39 1"/>
                  <a:gd name="f129" fmla="*/ f101 f40 1"/>
                  <a:gd name="f130" fmla="*/ f102 f39 1"/>
                  <a:gd name="f131" fmla="*/ f103 f40 1"/>
                  <a:gd name="f132" fmla="*/ f104 f39 1"/>
                  <a:gd name="f133" fmla="*/ f105 f40 1"/>
                  <a:gd name="f134" fmla="*/ f106 f39 1"/>
                  <a:gd name="f135" fmla="*/ f107 f39 1"/>
                  <a:gd name="f136" fmla="*/ f108 f39 1"/>
                  <a:gd name="f137" fmla="*/ f109 f39 1"/>
                  <a:gd name="f138" fmla="*/ f110 f40 1"/>
                  <a:gd name="f139" fmla="*/ f111 f40 1"/>
                  <a:gd name="f140" fmla="*/ f112 f40 1"/>
                  <a:gd name="f141" fmla="*/ f113 f40 1"/>
                  <a:gd name="f142" fmla="*/ f114 f40 1"/>
                  <a:gd name="f143" fmla="*/ f115 f39 1"/>
                  <a:gd name="f144" fmla="*/ f116 f39 1"/>
                  <a:gd name="f145" fmla="*/ f117 f40 1"/>
                  <a:gd name="f146" fmla="*/ f118 f39 1"/>
                  <a:gd name="f147" fmla="*/ f119 f40 1"/>
                  <a:gd name="f148" fmla="*/ f120 f39 1"/>
                  <a:gd name="f149" fmla="*/ f121 f39 1"/>
                  <a:gd name="f150" fmla="*/ f122 f40 1"/>
                  <a:gd name="f151" fmla="*/ f123 f4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99">
                    <a:pos x="f128" y="f129"/>
                  </a:cxn>
                  <a:cxn ang="f99">
                    <a:pos x="f130" y="f131"/>
                  </a:cxn>
                  <a:cxn ang="f99">
                    <a:pos x="f132" y="f133"/>
                  </a:cxn>
                  <a:cxn ang="f99">
                    <a:pos x="f134" y="f133"/>
                  </a:cxn>
                  <a:cxn ang="f99">
                    <a:pos x="f135" y="f131"/>
                  </a:cxn>
                  <a:cxn ang="f99">
                    <a:pos x="f136" y="f129"/>
                  </a:cxn>
                  <a:cxn ang="f99">
                    <a:pos x="f137" y="f138"/>
                  </a:cxn>
                  <a:cxn ang="f99">
                    <a:pos x="f137" y="f139"/>
                  </a:cxn>
                  <a:cxn ang="f99">
                    <a:pos x="f136" y="f140"/>
                  </a:cxn>
                  <a:cxn ang="f99">
                    <a:pos x="f135" y="f141"/>
                  </a:cxn>
                  <a:cxn ang="f99">
                    <a:pos x="f134" y="f142"/>
                  </a:cxn>
                  <a:cxn ang="f99">
                    <a:pos x="f132" y="f142"/>
                  </a:cxn>
                  <a:cxn ang="f99">
                    <a:pos x="f130" y="f141"/>
                  </a:cxn>
                  <a:cxn ang="f99">
                    <a:pos x="f128" y="f140"/>
                  </a:cxn>
                  <a:cxn ang="f99">
                    <a:pos x="f143" y="f139"/>
                  </a:cxn>
                  <a:cxn ang="f99">
                    <a:pos x="f143" y="f138"/>
                  </a:cxn>
                  <a:cxn ang="f99">
                    <a:pos x="f128" y="f129"/>
                  </a:cxn>
                  <a:cxn ang="f99">
                    <a:pos x="f144" y="f145"/>
                  </a:cxn>
                  <a:cxn ang="f99">
                    <a:pos x="f146" y="f147"/>
                  </a:cxn>
                  <a:cxn ang="f99">
                    <a:pos x="f148" y="f147"/>
                  </a:cxn>
                  <a:cxn ang="f99">
                    <a:pos x="f149" y="f145"/>
                  </a:cxn>
                  <a:cxn ang="f99">
                    <a:pos x="f149" y="f150"/>
                  </a:cxn>
                  <a:cxn ang="f99">
                    <a:pos x="f148" y="f151"/>
                  </a:cxn>
                  <a:cxn ang="f99">
                    <a:pos x="f146" y="f151"/>
                  </a:cxn>
                  <a:cxn ang="f99">
                    <a:pos x="f144" y="f150"/>
                  </a:cxn>
                  <a:cxn ang="f99">
                    <a:pos x="f144" y="f145"/>
                  </a:cxn>
                </a:cxnLst>
                <a:rect l="f124" t="f127" r="f125" b="f126"/>
                <a:pathLst>
                  <a:path w="1208" h="634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cubicBezTo>
                      <a:pt x="f11" y="f14"/>
                      <a:pt x="f15" y="f5"/>
                      <a:pt x="f16" y="f5"/>
                    </a:cubicBezTo>
                    <a:cubicBezTo>
                      <a:pt x="f17" y="f5"/>
                      <a:pt x="f17" y="f5"/>
                      <a:pt x="f17" y="f5"/>
                    </a:cubicBezTo>
                    <a:cubicBezTo>
                      <a:pt x="f18" y="f5"/>
                      <a:pt x="f9" y="f14"/>
                      <a:pt x="f9" y="f13"/>
                    </a:cubicBezTo>
                    <a:cubicBezTo>
                      <a:pt x="f9" y="f12"/>
                      <a:pt x="f12" y="f9"/>
                      <a:pt x="f13" y="f9"/>
                    </a:cubicBezTo>
                    <a:cubicBezTo>
                      <a:pt x="f14" y="f9"/>
                      <a:pt x="f5" y="f18"/>
                      <a:pt x="f5" y="f17"/>
                    </a:cubicBezTo>
                    <a:cubicBezTo>
                      <a:pt x="f5" y="f19"/>
                      <a:pt x="f5" y="f19"/>
                      <a:pt x="f5" y="f19"/>
                    </a:cubicBezTo>
                    <a:cubicBezTo>
                      <a:pt x="f5" y="f20"/>
                      <a:pt x="f14" y="f21"/>
                      <a:pt x="f13" y="f21"/>
                    </a:cubicBezTo>
                    <a:cubicBezTo>
                      <a:pt x="f12" y="f21"/>
                      <a:pt x="f9" y="f22"/>
                      <a:pt x="f9" y="f23"/>
                    </a:cubicBezTo>
                    <a:cubicBezTo>
                      <a:pt x="f9" y="f24"/>
                      <a:pt x="f18" y="f7"/>
                      <a:pt x="f17" y="f7"/>
                    </a:cubicBezTo>
                    <a:cubicBezTo>
                      <a:pt x="f16" y="f7"/>
                      <a:pt x="f16" y="f7"/>
                      <a:pt x="f16" y="f7"/>
                    </a:cubicBezTo>
                    <a:cubicBezTo>
                      <a:pt x="f15" y="f7"/>
                      <a:pt x="f11" y="f24"/>
                      <a:pt x="f11" y="f23"/>
                    </a:cubicBezTo>
                    <a:cubicBezTo>
                      <a:pt x="f11" y="f22"/>
                      <a:pt x="f10" y="f21"/>
                      <a:pt x="f8" y="f21"/>
                    </a:cubicBezTo>
                    <a:cubicBezTo>
                      <a:pt x="f25" y="f21"/>
                      <a:pt x="f6" y="f20"/>
                      <a:pt x="f6" y="f19"/>
                    </a:cubicBezTo>
                    <a:cubicBezTo>
                      <a:pt x="f6" y="f17"/>
                      <a:pt x="f6" y="f17"/>
                      <a:pt x="f6" y="f17"/>
                    </a:cubicBezTo>
                    <a:cubicBezTo>
                      <a:pt x="f6" y="f18"/>
                      <a:pt x="f25" y="f9"/>
                      <a:pt x="f8" y="f9"/>
                    </a:cubicBezTo>
                    <a:close/>
                    <a:moveTo>
                      <a:pt x="f26" y="f27"/>
                    </a:moveTo>
                    <a:cubicBezTo>
                      <a:pt x="f28" y="f29"/>
                      <a:pt x="f30" y="f31"/>
                      <a:pt x="f32" y="f33"/>
                    </a:cubicBezTo>
                    <a:cubicBezTo>
                      <a:pt x="f34" y="f33"/>
                      <a:pt x="f34" y="f33"/>
                      <a:pt x="f34" y="f33"/>
                    </a:cubicBezTo>
                    <a:cubicBezTo>
                      <a:pt x="f35" y="f31"/>
                      <a:pt x="f36" y="f29"/>
                      <a:pt x="f37" y="f27"/>
                    </a:cubicBezTo>
                    <a:cubicBezTo>
                      <a:pt x="f37" y="f34"/>
                      <a:pt x="f37" y="f34"/>
                      <a:pt x="f37" y="f34"/>
                    </a:cubicBezTo>
                    <a:cubicBezTo>
                      <a:pt x="f36" y="f35"/>
                      <a:pt x="f35" y="f36"/>
                      <a:pt x="f34" y="f37"/>
                    </a:cubicBezTo>
                    <a:cubicBezTo>
                      <a:pt x="f32" y="f37"/>
                      <a:pt x="f32" y="f37"/>
                      <a:pt x="f32" y="f37"/>
                    </a:cubicBezTo>
                    <a:cubicBezTo>
                      <a:pt x="f30" y="f36"/>
                      <a:pt x="f28" y="f35"/>
                      <a:pt x="f26" y="f34"/>
                    </a:cubicBezTo>
                    <a:cubicBezTo>
                      <a:pt x="f26" y="f27"/>
                      <a:pt x="f26" y="f27"/>
                      <a:pt x="f26" y="f27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0BF96CE8-994E-E1EC-BAD6-AC5D677C7FAA}"/>
                  </a:ext>
                </a:extLst>
              </p:cNvPr>
              <p:cNvSpPr/>
              <p:nvPr/>
            </p:nvSpPr>
            <p:spPr>
              <a:xfrm>
                <a:off x="9545833" y="1973878"/>
                <a:ext cx="21360" cy="5575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39"/>
                  <a:gd name="f7" fmla="val 364"/>
                  <a:gd name="f8" fmla="val 99"/>
                  <a:gd name="f9" fmla="val 39"/>
                  <a:gd name="f10" fmla="val 18"/>
                  <a:gd name="f11" fmla="val 40"/>
                  <a:gd name="f12" fmla="val 62"/>
                  <a:gd name="f13" fmla="val 79"/>
                  <a:gd name="f14" fmla="val 59"/>
                  <a:gd name="f15" fmla="val 324"/>
                  <a:gd name="f16" fmla="val 346"/>
                  <a:gd name="f17" fmla="val 77"/>
                  <a:gd name="f18" fmla="val 121"/>
                  <a:gd name="f19" fmla="+- 0 0 -90"/>
                  <a:gd name="f20" fmla="*/ f3 1 139"/>
                  <a:gd name="f21" fmla="*/ f4 1 364"/>
                  <a:gd name="f22" fmla="+- f7 0 f5"/>
                  <a:gd name="f23" fmla="+- f6 0 f5"/>
                  <a:gd name="f24" fmla="*/ f19 f0 1"/>
                  <a:gd name="f25" fmla="*/ f23 1 139"/>
                  <a:gd name="f26" fmla="*/ f22 1 364"/>
                  <a:gd name="f27" fmla="*/ 99 f23 1"/>
                  <a:gd name="f28" fmla="*/ 0 f22 1"/>
                  <a:gd name="f29" fmla="*/ 39 f23 1"/>
                  <a:gd name="f30" fmla="*/ 0 f23 1"/>
                  <a:gd name="f31" fmla="*/ 40 f22 1"/>
                  <a:gd name="f32" fmla="*/ 79 f22 1"/>
                  <a:gd name="f33" fmla="*/ 59 f23 1"/>
                  <a:gd name="f34" fmla="*/ 324 f22 1"/>
                  <a:gd name="f35" fmla="*/ 364 f22 1"/>
                  <a:gd name="f36" fmla="*/ 139 f23 1"/>
                  <a:gd name="f37" fmla="*/ f24 1 f2"/>
                  <a:gd name="f38" fmla="*/ f27 1 139"/>
                  <a:gd name="f39" fmla="*/ f28 1 364"/>
                  <a:gd name="f40" fmla="*/ f29 1 139"/>
                  <a:gd name="f41" fmla="*/ f30 1 139"/>
                  <a:gd name="f42" fmla="*/ f31 1 364"/>
                  <a:gd name="f43" fmla="*/ f32 1 364"/>
                  <a:gd name="f44" fmla="*/ f33 1 139"/>
                  <a:gd name="f45" fmla="*/ f34 1 364"/>
                  <a:gd name="f46" fmla="*/ f35 1 364"/>
                  <a:gd name="f47" fmla="*/ f36 1 139"/>
                  <a:gd name="f48" fmla="*/ 0 1 f25"/>
                  <a:gd name="f49" fmla="*/ f6 1 f25"/>
                  <a:gd name="f50" fmla="*/ 0 1 f26"/>
                  <a:gd name="f51" fmla="*/ f7 1 f26"/>
                  <a:gd name="f52" fmla="+- f37 0 f1"/>
                  <a:gd name="f53" fmla="*/ f38 1 f25"/>
                  <a:gd name="f54" fmla="*/ f39 1 f26"/>
                  <a:gd name="f55" fmla="*/ f40 1 f25"/>
                  <a:gd name="f56" fmla="*/ f41 1 f25"/>
                  <a:gd name="f57" fmla="*/ f42 1 f26"/>
                  <a:gd name="f58" fmla="*/ f43 1 f26"/>
                  <a:gd name="f59" fmla="*/ f44 1 f25"/>
                  <a:gd name="f60" fmla="*/ f45 1 f26"/>
                  <a:gd name="f61" fmla="*/ f46 1 f26"/>
                  <a:gd name="f62" fmla="*/ f47 1 f25"/>
                  <a:gd name="f63" fmla="*/ f48 f20 1"/>
                  <a:gd name="f64" fmla="*/ f49 f20 1"/>
                  <a:gd name="f65" fmla="*/ f51 f21 1"/>
                  <a:gd name="f66" fmla="*/ f50 f21 1"/>
                  <a:gd name="f67" fmla="*/ f53 f20 1"/>
                  <a:gd name="f68" fmla="*/ f54 f21 1"/>
                  <a:gd name="f69" fmla="*/ f55 f20 1"/>
                  <a:gd name="f70" fmla="*/ f56 f20 1"/>
                  <a:gd name="f71" fmla="*/ f57 f21 1"/>
                  <a:gd name="f72" fmla="*/ f58 f21 1"/>
                  <a:gd name="f73" fmla="*/ f59 f20 1"/>
                  <a:gd name="f74" fmla="*/ f60 f21 1"/>
                  <a:gd name="f75" fmla="*/ f61 f21 1"/>
                  <a:gd name="f76" fmla="*/ f62 f2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67" y="f68"/>
                  </a:cxn>
                  <a:cxn ang="f52">
                    <a:pos x="f69" y="f68"/>
                  </a:cxn>
                  <a:cxn ang="f52">
                    <a:pos x="f70" y="f71"/>
                  </a:cxn>
                  <a:cxn ang="f52">
                    <a:pos x="f69" y="f72"/>
                  </a:cxn>
                  <a:cxn ang="f52">
                    <a:pos x="f73" y="f72"/>
                  </a:cxn>
                  <a:cxn ang="f52">
                    <a:pos x="f73" y="f74"/>
                  </a:cxn>
                  <a:cxn ang="f52">
                    <a:pos x="f67" y="f75"/>
                  </a:cxn>
                  <a:cxn ang="f52">
                    <a:pos x="f76" y="f74"/>
                  </a:cxn>
                  <a:cxn ang="f52">
                    <a:pos x="f76" y="f71"/>
                  </a:cxn>
                  <a:cxn ang="f52">
                    <a:pos x="f67" y="f68"/>
                  </a:cxn>
                </a:cxnLst>
                <a:rect l="f63" t="f66" r="f64" b="f65"/>
                <a:pathLst>
                  <a:path w="139" h="364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11"/>
                    </a:cubicBezTo>
                    <a:cubicBezTo>
                      <a:pt x="f5" y="f12"/>
                      <a:pt x="f10" y="f13"/>
                      <a:pt x="f9" y="f13"/>
                    </a:cubicBezTo>
                    <a:cubicBezTo>
                      <a:pt x="f14" y="f13"/>
                      <a:pt x="f14" y="f13"/>
                      <a:pt x="f14" y="f13"/>
                    </a:cubicBezTo>
                    <a:cubicBezTo>
                      <a:pt x="f14" y="f15"/>
                      <a:pt x="f14" y="f15"/>
                      <a:pt x="f14" y="f15"/>
                    </a:cubicBezTo>
                    <a:cubicBezTo>
                      <a:pt x="f14" y="f16"/>
                      <a:pt x="f17" y="f7"/>
                      <a:pt x="f8" y="f7"/>
                    </a:cubicBezTo>
                    <a:cubicBezTo>
                      <a:pt x="f18" y="f7"/>
                      <a:pt x="f6" y="f16"/>
                      <a:pt x="f6" y="f15"/>
                    </a:cubicBezTo>
                    <a:cubicBezTo>
                      <a:pt x="f6" y="f11"/>
                      <a:pt x="f6" y="f11"/>
                      <a:pt x="f6" y="f11"/>
                    </a:cubicBezTo>
                    <a:cubicBezTo>
                      <a:pt x="f6" y="f10"/>
                      <a:pt x="f18" y="f5"/>
                      <a:pt x="f8" y="f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1A66238F-9E60-0DF6-A02C-89BC925E1C6E}"/>
                  </a:ext>
                </a:extLst>
              </p:cNvPr>
              <p:cNvSpPr/>
              <p:nvPr/>
            </p:nvSpPr>
            <p:spPr>
              <a:xfrm>
                <a:off x="9581256" y="1973878"/>
                <a:ext cx="40123" cy="5575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62"/>
                  <a:gd name="f7" fmla="val 364"/>
                  <a:gd name="f8" fmla="val 222"/>
                  <a:gd name="f9" fmla="val 40"/>
                  <a:gd name="f10" fmla="val 18"/>
                  <a:gd name="f11" fmla="val 324"/>
                  <a:gd name="f12" fmla="val 346"/>
                  <a:gd name="f13" fmla="val 244"/>
                  <a:gd name="f14" fmla="val 183"/>
                  <a:gd name="f15" fmla="val 285"/>
                  <a:gd name="f16" fmla="val 80"/>
                  <a:gd name="f17" fmla="val 79"/>
                  <a:gd name="f18" fmla="+- 0 0 -90"/>
                  <a:gd name="f19" fmla="*/ f3 1 262"/>
                  <a:gd name="f20" fmla="*/ f4 1 364"/>
                  <a:gd name="f21" fmla="+- f7 0 f5"/>
                  <a:gd name="f22" fmla="+- f6 0 f5"/>
                  <a:gd name="f23" fmla="*/ f18 f0 1"/>
                  <a:gd name="f24" fmla="*/ f22 1 262"/>
                  <a:gd name="f25" fmla="*/ f21 1 364"/>
                  <a:gd name="f26" fmla="*/ 222 f22 1"/>
                  <a:gd name="f27" fmla="*/ 0 f21 1"/>
                  <a:gd name="f28" fmla="*/ 40 f22 1"/>
                  <a:gd name="f29" fmla="*/ 0 f22 1"/>
                  <a:gd name="f30" fmla="*/ 40 f21 1"/>
                  <a:gd name="f31" fmla="*/ 324 f21 1"/>
                  <a:gd name="f32" fmla="*/ 364 f21 1"/>
                  <a:gd name="f33" fmla="*/ 262 f22 1"/>
                  <a:gd name="f34" fmla="*/ 183 f22 1"/>
                  <a:gd name="f35" fmla="*/ 285 f21 1"/>
                  <a:gd name="f36" fmla="*/ 80 f22 1"/>
                  <a:gd name="f37" fmla="*/ 79 f21 1"/>
                  <a:gd name="f38" fmla="*/ f23 1 f2"/>
                  <a:gd name="f39" fmla="*/ f26 1 262"/>
                  <a:gd name="f40" fmla="*/ f27 1 364"/>
                  <a:gd name="f41" fmla="*/ f28 1 262"/>
                  <a:gd name="f42" fmla="*/ f29 1 262"/>
                  <a:gd name="f43" fmla="*/ f30 1 364"/>
                  <a:gd name="f44" fmla="*/ f31 1 364"/>
                  <a:gd name="f45" fmla="*/ f32 1 364"/>
                  <a:gd name="f46" fmla="*/ f33 1 262"/>
                  <a:gd name="f47" fmla="*/ f34 1 262"/>
                  <a:gd name="f48" fmla="*/ f35 1 364"/>
                  <a:gd name="f49" fmla="*/ f36 1 262"/>
                  <a:gd name="f50" fmla="*/ f37 1 364"/>
                  <a:gd name="f51" fmla="*/ 0 1 f24"/>
                  <a:gd name="f52" fmla="*/ f6 1 f24"/>
                  <a:gd name="f53" fmla="*/ 0 1 f25"/>
                  <a:gd name="f54" fmla="*/ f7 1 f25"/>
                  <a:gd name="f55" fmla="+- f38 0 f1"/>
                  <a:gd name="f56" fmla="*/ f39 1 f24"/>
                  <a:gd name="f57" fmla="*/ f40 1 f25"/>
                  <a:gd name="f58" fmla="*/ f41 1 f24"/>
                  <a:gd name="f59" fmla="*/ f42 1 f24"/>
                  <a:gd name="f60" fmla="*/ f43 1 f25"/>
                  <a:gd name="f61" fmla="*/ f44 1 f25"/>
                  <a:gd name="f62" fmla="*/ f45 1 f25"/>
                  <a:gd name="f63" fmla="*/ f46 1 f24"/>
                  <a:gd name="f64" fmla="*/ f47 1 f24"/>
                  <a:gd name="f65" fmla="*/ f48 1 f25"/>
                  <a:gd name="f66" fmla="*/ f49 1 f24"/>
                  <a:gd name="f67" fmla="*/ f50 1 f25"/>
                  <a:gd name="f68" fmla="*/ f51 f19 1"/>
                  <a:gd name="f69" fmla="*/ f52 f19 1"/>
                  <a:gd name="f70" fmla="*/ f54 f20 1"/>
                  <a:gd name="f71" fmla="*/ f53 f20 1"/>
                  <a:gd name="f72" fmla="*/ f56 f19 1"/>
                  <a:gd name="f73" fmla="*/ f57 f20 1"/>
                  <a:gd name="f74" fmla="*/ f58 f19 1"/>
                  <a:gd name="f75" fmla="*/ f59 f19 1"/>
                  <a:gd name="f76" fmla="*/ f60 f20 1"/>
                  <a:gd name="f77" fmla="*/ f61 f20 1"/>
                  <a:gd name="f78" fmla="*/ f62 f20 1"/>
                  <a:gd name="f79" fmla="*/ f63 f19 1"/>
                  <a:gd name="f80" fmla="*/ f64 f19 1"/>
                  <a:gd name="f81" fmla="*/ f65 f20 1"/>
                  <a:gd name="f82" fmla="*/ f66 f19 1"/>
                  <a:gd name="f83" fmla="*/ f67 f2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5">
                    <a:pos x="f72" y="f73"/>
                  </a:cxn>
                  <a:cxn ang="f55">
                    <a:pos x="f74" y="f73"/>
                  </a:cxn>
                  <a:cxn ang="f55">
                    <a:pos x="f75" y="f76"/>
                  </a:cxn>
                  <a:cxn ang="f55">
                    <a:pos x="f75" y="f77"/>
                  </a:cxn>
                  <a:cxn ang="f55">
                    <a:pos x="f74" y="f78"/>
                  </a:cxn>
                  <a:cxn ang="f55">
                    <a:pos x="f72" y="f78"/>
                  </a:cxn>
                  <a:cxn ang="f55">
                    <a:pos x="f79" y="f77"/>
                  </a:cxn>
                  <a:cxn ang="f55">
                    <a:pos x="f79" y="f76"/>
                  </a:cxn>
                  <a:cxn ang="f55">
                    <a:pos x="f72" y="f73"/>
                  </a:cxn>
                  <a:cxn ang="f55">
                    <a:pos x="f80" y="f81"/>
                  </a:cxn>
                  <a:cxn ang="f55">
                    <a:pos x="f82" y="f81"/>
                  </a:cxn>
                  <a:cxn ang="f55">
                    <a:pos x="f82" y="f83"/>
                  </a:cxn>
                  <a:cxn ang="f55">
                    <a:pos x="f80" y="f83"/>
                  </a:cxn>
                  <a:cxn ang="f55">
                    <a:pos x="f80" y="f81"/>
                  </a:cxn>
                </a:cxnLst>
                <a:rect l="f68" t="f71" r="f69" b="f70"/>
                <a:pathLst>
                  <a:path w="262" h="364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9"/>
                    </a:cubicBezTo>
                    <a:cubicBezTo>
                      <a:pt x="f5" y="f11"/>
                      <a:pt x="f5" y="f11"/>
                      <a:pt x="f5" y="f11"/>
                    </a:cubicBezTo>
                    <a:cubicBezTo>
                      <a:pt x="f5" y="f12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3" y="f7"/>
                      <a:pt x="f6" y="f12"/>
                      <a:pt x="f6" y="f11"/>
                    </a:cubicBezTo>
                    <a:cubicBezTo>
                      <a:pt x="f6" y="f9"/>
                      <a:pt x="f6" y="f9"/>
                      <a:pt x="f6" y="f9"/>
                    </a:cubicBezTo>
                    <a:cubicBezTo>
                      <a:pt x="f6" y="f10"/>
                      <a:pt x="f13" y="f5"/>
                      <a:pt x="f8" y="f5"/>
                    </a:cubicBezTo>
                    <a:close/>
                    <a:moveTo>
                      <a:pt x="f14" y="f15"/>
                    </a:moveTo>
                    <a:cubicBezTo>
                      <a:pt x="f16" y="f15"/>
                      <a:pt x="f16" y="f15"/>
                      <a:pt x="f16" y="f15"/>
                    </a:cubicBezTo>
                    <a:cubicBezTo>
                      <a:pt x="f16" y="f17"/>
                      <a:pt x="f16" y="f17"/>
                      <a:pt x="f16" y="f17"/>
                    </a:cubicBezTo>
                    <a:cubicBezTo>
                      <a:pt x="f14" y="f17"/>
                      <a:pt x="f14" y="f17"/>
                      <a:pt x="f14" y="f17"/>
                    </a:cubicBezTo>
                    <a:lnTo>
                      <a:pt x="f14" y="f1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 Light"/>
                </a:endParaRPr>
              </a:p>
            </p:txBody>
          </p:sp>
        </p:grpSp>
      </p:grpSp>
      <p:pic>
        <p:nvPicPr>
          <p:cNvPr id="38" name="Picture 125">
            <a:extLst>
              <a:ext uri="{FF2B5EF4-FFF2-40B4-BE49-F238E27FC236}">
                <a16:creationId xmlns:a16="http://schemas.microsoft.com/office/drawing/2014/main" id="{03A6EFC3-F240-BD06-98C7-3FE4D176ED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26" t="18213" r="54799" b="58311"/>
          <a:stretch>
            <a:fillRect/>
          </a:stretch>
        </p:blipFill>
        <p:spPr>
          <a:xfrm>
            <a:off x="4485031" y="2299094"/>
            <a:ext cx="2894962" cy="18489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6" descr="MySQL logo and symbol, meaning, history, PNG">
            <a:extLst>
              <a:ext uri="{FF2B5EF4-FFF2-40B4-BE49-F238E27FC236}">
                <a16:creationId xmlns:a16="http://schemas.microsoft.com/office/drawing/2014/main" id="{06F42126-2C49-0C84-6FF9-F701F9957C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06088" y="5187775"/>
            <a:ext cx="980319" cy="61287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2">
            <a:extLst>
              <a:ext uri="{FF2B5EF4-FFF2-40B4-BE49-F238E27FC236}">
                <a16:creationId xmlns:a16="http://schemas.microsoft.com/office/drawing/2014/main" id="{7C94C8C4-2058-9A10-734C-996BCE47AFFA}"/>
              </a:ext>
            </a:extLst>
          </p:cNvPr>
          <p:cNvSpPr/>
          <p:nvPr/>
        </p:nvSpPr>
        <p:spPr>
          <a:xfrm>
            <a:off x="3372106" y="3594789"/>
            <a:ext cx="1230681" cy="123068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01" cap="flat">
            <a:solidFill>
              <a:srgbClr val="0F9ED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Oval 12">
            <a:extLst>
              <a:ext uri="{FF2B5EF4-FFF2-40B4-BE49-F238E27FC236}">
                <a16:creationId xmlns:a16="http://schemas.microsoft.com/office/drawing/2014/main" id="{164FE3ED-E84D-2A15-E1E1-47F89A28ABF2}"/>
              </a:ext>
            </a:extLst>
          </p:cNvPr>
          <p:cNvSpPr/>
          <p:nvPr/>
        </p:nvSpPr>
        <p:spPr>
          <a:xfrm>
            <a:off x="4269562" y="5123246"/>
            <a:ext cx="1220093" cy="122009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01" cap="flat">
            <a:solidFill>
              <a:srgbClr val="0F9ED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Oval 12">
            <a:extLst>
              <a:ext uri="{FF2B5EF4-FFF2-40B4-BE49-F238E27FC236}">
                <a16:creationId xmlns:a16="http://schemas.microsoft.com/office/drawing/2014/main" id="{ED6B3098-0A5D-8FB7-FC08-8552EF9C734B}"/>
              </a:ext>
            </a:extLst>
          </p:cNvPr>
          <p:cNvSpPr/>
          <p:nvPr/>
        </p:nvSpPr>
        <p:spPr>
          <a:xfrm>
            <a:off x="3321695" y="1982108"/>
            <a:ext cx="1281092" cy="128109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01" cap="flat">
            <a:solidFill>
              <a:srgbClr val="0F9ED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pSp>
        <p:nvGrpSpPr>
          <p:cNvPr id="5" name="Group 24">
            <a:extLst>
              <a:ext uri="{FF2B5EF4-FFF2-40B4-BE49-F238E27FC236}">
                <a16:creationId xmlns:a16="http://schemas.microsoft.com/office/drawing/2014/main" id="{F1EB53C8-B72C-026F-6C05-86279BD4482F}"/>
              </a:ext>
            </a:extLst>
          </p:cNvPr>
          <p:cNvGrpSpPr/>
          <p:nvPr/>
        </p:nvGrpSpPr>
        <p:grpSpPr>
          <a:xfrm>
            <a:off x="0" y="148425"/>
            <a:ext cx="342900" cy="590711"/>
            <a:chOff x="0" y="148425"/>
            <a:chExt cx="342900" cy="590711"/>
          </a:xfrm>
        </p:grpSpPr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182B6EFF-D6DA-6F15-F9CA-314EA1DBAD5D}"/>
                </a:ext>
              </a:extLst>
            </p:cNvPr>
            <p:cNvSpPr/>
            <p:nvPr/>
          </p:nvSpPr>
          <p:spPr>
            <a:xfrm>
              <a:off x="0" y="148425"/>
              <a:ext cx="213356" cy="590711"/>
            </a:xfrm>
            <a:prstGeom prst="rect">
              <a:avLst/>
            </a:prstGeom>
            <a:solidFill>
              <a:srgbClr val="0E284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Rectangle 26">
              <a:extLst>
                <a:ext uri="{FF2B5EF4-FFF2-40B4-BE49-F238E27FC236}">
                  <a16:creationId xmlns:a16="http://schemas.microsoft.com/office/drawing/2014/main" id="{76708F07-9BA8-F815-F98A-6C6F2536C44B}"/>
                </a:ext>
              </a:extLst>
            </p:cNvPr>
            <p:cNvSpPr/>
            <p:nvPr/>
          </p:nvSpPr>
          <p:spPr>
            <a:xfrm>
              <a:off x="251460" y="148425"/>
              <a:ext cx="91440" cy="590711"/>
            </a:xfrm>
            <a:prstGeom prst="rect">
              <a:avLst/>
            </a:prstGeom>
            <a:solidFill>
              <a:srgbClr val="15608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8" name="Oval 12">
            <a:extLst>
              <a:ext uri="{FF2B5EF4-FFF2-40B4-BE49-F238E27FC236}">
                <a16:creationId xmlns:a16="http://schemas.microsoft.com/office/drawing/2014/main" id="{BCF80EE1-2130-33AF-1541-6CD088CBC1CE}"/>
              </a:ext>
            </a:extLst>
          </p:cNvPr>
          <p:cNvSpPr/>
          <p:nvPr/>
        </p:nvSpPr>
        <p:spPr>
          <a:xfrm>
            <a:off x="321311" y="1683785"/>
            <a:ext cx="1238280" cy="123828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01" cap="flat">
            <a:solidFill>
              <a:srgbClr val="0F9ED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 hidden="1">
            <a:extLst>
              <a:ext uri="{FF2B5EF4-FFF2-40B4-BE49-F238E27FC236}">
                <a16:creationId xmlns:a16="http://schemas.microsoft.com/office/drawing/2014/main" id="{CAC0DC6B-D7D9-654E-55F5-5AAFF07B22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Slide 10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B3F87270-96EB-CE05-6BC2-E15953A3A567}"/>
              </a:ext>
            </a:extLst>
          </p:cNvPr>
          <p:cNvSpPr txBox="1"/>
          <p:nvPr/>
        </p:nvSpPr>
        <p:spPr>
          <a:xfrm>
            <a:off x="1099456" y="113358"/>
            <a:ext cx="10628702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7664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30353F"/>
                </a:solidFill>
                <a:uFillTx/>
                <a:latin typeface="Segoe UI Light" pitchFamily="34"/>
                <a:cs typeface="Segoe UI Light" pitchFamily="34"/>
              </a:rPr>
              <a:t>Generate a report which contains the top 5 customers who received an average pre_invoice_discount_pct for the fiscal year 2021 and in the Indian market.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6F85C9-4A35-34FE-3188-6E8D863D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01100" y="2531150"/>
            <a:ext cx="843899" cy="2552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8" descr="Croma Logo Free Download | PNG, SVG, AI, EPS, PDF">
            <a:extLst>
              <a:ext uri="{FF2B5EF4-FFF2-40B4-BE49-F238E27FC236}">
                <a16:creationId xmlns:a16="http://schemas.microsoft.com/office/drawing/2014/main" id="{FABD915F-2797-BF3C-8EC6-75AA7041B0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44351" y="3877805"/>
            <a:ext cx="886199" cy="6646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4" descr="Flipkart Logo and symbol, meaning, history, PNG">
            <a:extLst>
              <a:ext uri="{FF2B5EF4-FFF2-40B4-BE49-F238E27FC236}">
                <a16:creationId xmlns:a16="http://schemas.microsoft.com/office/drawing/2014/main" id="{EB6399CA-CEA1-1A57-51E1-CB56E681F5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4772" y="2034850"/>
            <a:ext cx="930776" cy="5235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9">
            <a:extLst>
              <a:ext uri="{FF2B5EF4-FFF2-40B4-BE49-F238E27FC236}">
                <a16:creationId xmlns:a16="http://schemas.microsoft.com/office/drawing/2014/main" id="{1BDA942A-11D7-88F7-646A-3C5CE9FABE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117" t="47466" r="56451" b="40380"/>
          <a:stretch>
            <a:fillRect/>
          </a:stretch>
        </p:blipFill>
        <p:spPr>
          <a:xfrm>
            <a:off x="6413802" y="4882118"/>
            <a:ext cx="4670755" cy="14629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6" descr="MySQL logo and symbol, meaning, history, PNG">
            <a:extLst>
              <a:ext uri="{FF2B5EF4-FFF2-40B4-BE49-F238E27FC236}">
                <a16:creationId xmlns:a16="http://schemas.microsoft.com/office/drawing/2014/main" id="{EAF144D9-0D6B-E9DD-5CD6-76C362C9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999921" y="4103680"/>
            <a:ext cx="980319" cy="612876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16" name="Chart 33">
            <a:extLst>
              <a:ext uri="{FF2B5EF4-FFF2-40B4-BE49-F238E27FC236}">
                <a16:creationId xmlns:a16="http://schemas.microsoft.com/office/drawing/2014/main" id="{0ED39434-6F5B-CF1F-CC65-9339215FE949}"/>
              </a:ext>
            </a:extLst>
          </p:cNvPr>
          <p:cNvGraphicFramePr/>
          <p:nvPr/>
        </p:nvGraphicFramePr>
        <p:xfrm>
          <a:off x="284524" y="3852175"/>
          <a:ext cx="3447041" cy="2777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7" name="Oval 12">
            <a:extLst>
              <a:ext uri="{FF2B5EF4-FFF2-40B4-BE49-F238E27FC236}">
                <a16:creationId xmlns:a16="http://schemas.microsoft.com/office/drawing/2014/main" id="{2E389C45-7F97-428C-DC9E-CC1EB027F0E9}"/>
              </a:ext>
            </a:extLst>
          </p:cNvPr>
          <p:cNvSpPr/>
          <p:nvPr/>
        </p:nvSpPr>
        <p:spPr>
          <a:xfrm>
            <a:off x="1649413" y="2521256"/>
            <a:ext cx="1343180" cy="134318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127001" cap="flat">
            <a:solidFill>
              <a:srgbClr val="0F9ED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8" name="Picture 10" descr="eZoneCornwall. Connecting People">
            <a:extLst>
              <a:ext uri="{FF2B5EF4-FFF2-40B4-BE49-F238E27FC236}">
                <a16:creationId xmlns:a16="http://schemas.microsoft.com/office/drawing/2014/main" id="{0B60B9B3-CF65-8B53-4D79-298EA0EAD11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486494" y="5577053"/>
            <a:ext cx="1024018" cy="3445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6" descr="Viveks">
            <a:extLst>
              <a:ext uri="{FF2B5EF4-FFF2-40B4-BE49-F238E27FC236}">
                <a16:creationId xmlns:a16="http://schemas.microsoft.com/office/drawing/2014/main" id="{E0EE11EE-4FC5-6C9D-4256-5703AFCA6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72819" y="2922065"/>
            <a:ext cx="935833" cy="60686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0" name="Group 157">
            <a:extLst>
              <a:ext uri="{FF2B5EF4-FFF2-40B4-BE49-F238E27FC236}">
                <a16:creationId xmlns:a16="http://schemas.microsoft.com/office/drawing/2014/main" id="{BE16E5EE-C00A-4C70-9E99-A3942F537CD9}"/>
              </a:ext>
            </a:extLst>
          </p:cNvPr>
          <p:cNvGrpSpPr/>
          <p:nvPr/>
        </p:nvGrpSpPr>
        <p:grpSpPr>
          <a:xfrm>
            <a:off x="6427857" y="1816583"/>
            <a:ext cx="4670755" cy="2393542"/>
            <a:chOff x="6427857" y="1816583"/>
            <a:chExt cx="4670755" cy="2393542"/>
          </a:xfrm>
        </p:grpSpPr>
        <p:sp>
          <p:nvSpPr>
            <p:cNvPr id="21" name="Rectangle 81">
              <a:extLst>
                <a:ext uri="{FF2B5EF4-FFF2-40B4-BE49-F238E27FC236}">
                  <a16:creationId xmlns:a16="http://schemas.microsoft.com/office/drawing/2014/main" id="{659801D6-AF72-39D4-EAAC-B87DB3FDBA3F}"/>
                </a:ext>
              </a:extLst>
            </p:cNvPr>
            <p:cNvSpPr/>
            <p:nvPr/>
          </p:nvSpPr>
          <p:spPr>
            <a:xfrm>
              <a:off x="6427857" y="2184099"/>
              <a:ext cx="4670755" cy="2026026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22" name="TextBox 85">
              <a:extLst>
                <a:ext uri="{FF2B5EF4-FFF2-40B4-BE49-F238E27FC236}">
                  <a16:creationId xmlns:a16="http://schemas.microsoft.com/office/drawing/2014/main" id="{9E0852EA-6C54-0375-51FB-571780C535E9}"/>
                </a:ext>
              </a:extLst>
            </p:cNvPr>
            <p:cNvSpPr txBox="1"/>
            <p:nvPr/>
          </p:nvSpPr>
          <p:spPr>
            <a:xfrm>
              <a:off x="6609365" y="2244806"/>
              <a:ext cx="4404609" cy="180081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Pre-invoice discounts were </a:t>
              </a:r>
              <a:r>
                <a:rPr lang="en-GB" sz="1600" b="1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consistently</a:t>
              </a:r>
              <a:r>
                <a:rPr lang="en-GB" sz="1600" b="0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 offered to all five customers in the Indian market during 2021. Among them, Flipkart received the highest discount rate, with Atliq Hardware allotting a </a:t>
              </a:r>
              <a:r>
                <a:rPr lang="en-GB" sz="1600" b="1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30.83%</a:t>
              </a:r>
              <a:r>
                <a:rPr lang="en-GB" sz="1600" b="0" i="0" u="none" strike="noStrike" kern="0" cap="none" spc="0" baseline="0" dirty="0">
                  <a:solidFill>
                    <a:srgbClr val="30353F"/>
                  </a:solidFill>
                  <a:uFillTx/>
                  <a:latin typeface="Segoe UI Light"/>
                </a:rPr>
                <a:t> discount.</a:t>
              </a:r>
              <a:endParaRPr lang="en-GB" sz="1600" b="1" i="0" u="none" strike="noStrike" kern="1200" cap="none" spc="0" baseline="0" dirty="0">
                <a:solidFill>
                  <a:srgbClr val="30353F"/>
                </a:solidFill>
                <a:uFillTx/>
                <a:latin typeface="Segoe UI Light"/>
              </a:endParaRPr>
            </a:p>
          </p:txBody>
        </p:sp>
        <p:sp>
          <p:nvSpPr>
            <p:cNvPr id="23" name="TextBox 156">
              <a:extLst>
                <a:ext uri="{FF2B5EF4-FFF2-40B4-BE49-F238E27FC236}">
                  <a16:creationId xmlns:a16="http://schemas.microsoft.com/office/drawing/2014/main" id="{689F40A4-3668-AD46-57A0-6E7ED112FF45}"/>
                </a:ext>
              </a:extLst>
            </p:cNvPr>
            <p:cNvSpPr txBox="1"/>
            <p:nvPr/>
          </p:nvSpPr>
          <p:spPr>
            <a:xfrm>
              <a:off x="7874757" y="1816583"/>
              <a:ext cx="1748844" cy="3978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347664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30353F"/>
                  </a:solidFill>
                  <a:uFillTx/>
                  <a:latin typeface="Century Gothic"/>
                </a:rPr>
                <a:t>Key Insights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908</Words>
  <Application>Microsoft Office PowerPoint</Application>
  <PresentationFormat>Widescreen</PresentationFormat>
  <Paragraphs>113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Century Gothic</vt:lpstr>
      <vt:lpstr>Segoe UI Light</vt:lpstr>
      <vt:lpstr>Office Theme</vt:lpstr>
      <vt:lpstr>SQL Project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10</vt:lpstr>
      <vt:lpstr>PowerPoint Presentation</vt:lpstr>
      <vt:lpstr>PowerPoint Presentation</vt:lpstr>
      <vt:lpstr>PowerPoint Presentation</vt:lpstr>
      <vt:lpstr>PowerPoint Presentation</vt:lpstr>
      <vt:lpstr>Hospitality Domain</vt:lpstr>
      <vt:lpstr>Supply Chain Domain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Vigneshwaran G</dc:creator>
  <cp:lastModifiedBy>Vigneshwaran G</cp:lastModifiedBy>
  <cp:revision>43</cp:revision>
  <dcterms:created xsi:type="dcterms:W3CDTF">2025-05-06T11:42:29Z</dcterms:created>
  <dcterms:modified xsi:type="dcterms:W3CDTF">2025-05-07T21:49:06Z</dcterms:modified>
</cp:coreProperties>
</file>